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sldIdLst>
    <p:sldId id="256" r:id="rId2"/>
    <p:sldId id="307" r:id="rId3"/>
    <p:sldId id="258" r:id="rId4"/>
    <p:sldId id="308" r:id="rId5"/>
    <p:sldId id="261" r:id="rId6"/>
    <p:sldId id="265" r:id="rId7"/>
    <p:sldId id="266" r:id="rId8"/>
    <p:sldId id="267" r:id="rId9"/>
    <p:sldId id="300" r:id="rId10"/>
    <p:sldId id="269" r:id="rId11"/>
    <p:sldId id="270" r:id="rId12"/>
    <p:sldId id="273" r:id="rId13"/>
    <p:sldId id="274" r:id="rId14"/>
    <p:sldId id="275" r:id="rId15"/>
    <p:sldId id="276" r:id="rId16"/>
    <p:sldId id="277" r:id="rId17"/>
    <p:sldId id="301" r:id="rId18"/>
    <p:sldId id="302" r:id="rId19"/>
    <p:sldId id="271" r:id="rId20"/>
    <p:sldId id="278" r:id="rId21"/>
    <p:sldId id="279" r:id="rId22"/>
    <p:sldId id="280" r:id="rId23"/>
    <p:sldId id="309" r:id="rId24"/>
    <p:sldId id="303" r:id="rId25"/>
    <p:sldId id="281" r:id="rId26"/>
    <p:sldId id="284" r:id="rId27"/>
    <p:sldId id="304" r:id="rId28"/>
    <p:sldId id="282" r:id="rId29"/>
    <p:sldId id="283" r:id="rId30"/>
    <p:sldId id="285" r:id="rId31"/>
    <p:sldId id="286" r:id="rId32"/>
    <p:sldId id="287" r:id="rId33"/>
    <p:sldId id="288" r:id="rId34"/>
    <p:sldId id="310" r:id="rId35"/>
    <p:sldId id="306" r:id="rId36"/>
    <p:sldId id="291"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479" autoAdjust="0"/>
  </p:normalViewPr>
  <p:slideViewPr>
    <p:cSldViewPr>
      <p:cViewPr varScale="1">
        <p:scale>
          <a:sx n="70" d="100"/>
          <a:sy n="70" d="100"/>
        </p:scale>
        <p:origin x="11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009974-297D-48A2-9AD8-810F5A607B2F}" type="doc">
      <dgm:prSet loTypeId="urn:microsoft.com/office/officeart/2005/8/layout/hProcess9" loCatId="process" qsTypeId="urn:microsoft.com/office/officeart/2005/8/quickstyle/simple3" qsCatId="simple" csTypeId="urn:microsoft.com/office/officeart/2005/8/colors/colorful1" csCatId="colorful" phldr="1"/>
      <dgm:spPr/>
    </dgm:pt>
    <dgm:pt modelId="{7D1B3FDA-6637-4DEF-A8DB-EF867B3A2060}">
      <dgm:prSet phldrT="[Text]"/>
      <dgm:spPr/>
      <dgm:t>
        <a:bodyPr/>
        <a:lstStyle/>
        <a:p>
          <a:r>
            <a:rPr lang="en-US" dirty="0" smtClean="0"/>
            <a:t>Belief</a:t>
          </a:r>
          <a:endParaRPr lang="en-US" dirty="0"/>
        </a:p>
      </dgm:t>
    </dgm:pt>
    <dgm:pt modelId="{6E0BBEFC-7710-48B4-AEFC-767628CA3561}" type="parTrans" cxnId="{6A6F3D9C-9F57-4A3E-8E33-C58CDF7DDDA0}">
      <dgm:prSet/>
      <dgm:spPr/>
      <dgm:t>
        <a:bodyPr/>
        <a:lstStyle/>
        <a:p>
          <a:endParaRPr lang="en-US"/>
        </a:p>
      </dgm:t>
    </dgm:pt>
    <dgm:pt modelId="{F1071BE8-B8FE-467F-9758-EC2ECE99919B}" type="sibTrans" cxnId="{6A6F3D9C-9F57-4A3E-8E33-C58CDF7DDDA0}">
      <dgm:prSet/>
      <dgm:spPr/>
      <dgm:t>
        <a:bodyPr/>
        <a:lstStyle/>
        <a:p>
          <a:endParaRPr lang="en-US"/>
        </a:p>
      </dgm:t>
    </dgm:pt>
    <dgm:pt modelId="{710E179C-DE84-4880-B918-E93BABC8097C}">
      <dgm:prSet phldrT="[Text]"/>
      <dgm:spPr/>
      <dgm:t>
        <a:bodyPr/>
        <a:lstStyle/>
        <a:p>
          <a:r>
            <a:rPr lang="en-US" dirty="0" smtClean="0"/>
            <a:t>Behavior</a:t>
          </a:r>
          <a:endParaRPr lang="en-US" dirty="0"/>
        </a:p>
      </dgm:t>
    </dgm:pt>
    <dgm:pt modelId="{6B28E0A6-1FEC-4DDF-B2CC-B14608B931D4}" type="parTrans" cxnId="{A07F932F-0F39-4C67-8226-C2F02EA8A895}">
      <dgm:prSet/>
      <dgm:spPr/>
      <dgm:t>
        <a:bodyPr/>
        <a:lstStyle/>
        <a:p>
          <a:endParaRPr lang="en-US"/>
        </a:p>
      </dgm:t>
    </dgm:pt>
    <dgm:pt modelId="{EC3DA8BC-034C-4BF8-B594-079EACC2C6BB}" type="sibTrans" cxnId="{A07F932F-0F39-4C67-8226-C2F02EA8A895}">
      <dgm:prSet/>
      <dgm:spPr/>
      <dgm:t>
        <a:bodyPr/>
        <a:lstStyle/>
        <a:p>
          <a:endParaRPr lang="en-US"/>
        </a:p>
      </dgm:t>
    </dgm:pt>
    <dgm:pt modelId="{F4E3DFA0-FEC9-4ACF-A678-A40389036953}">
      <dgm:prSet phldrT="[Text]"/>
      <dgm:spPr/>
      <dgm:t>
        <a:bodyPr/>
        <a:lstStyle/>
        <a:p>
          <a:r>
            <a:rPr lang="en-US" dirty="0" smtClean="0"/>
            <a:t>Belonging</a:t>
          </a:r>
          <a:endParaRPr lang="en-US" dirty="0"/>
        </a:p>
      </dgm:t>
    </dgm:pt>
    <dgm:pt modelId="{D181B188-50AA-4C4C-A895-26CFC4075BDA}" type="parTrans" cxnId="{D43905A1-2D12-48D8-874A-3FB29FA835E6}">
      <dgm:prSet/>
      <dgm:spPr/>
      <dgm:t>
        <a:bodyPr/>
        <a:lstStyle/>
        <a:p>
          <a:endParaRPr lang="en-US"/>
        </a:p>
      </dgm:t>
    </dgm:pt>
    <dgm:pt modelId="{00189D65-D1A5-4415-8A49-9D2A3BDBE89E}" type="sibTrans" cxnId="{D43905A1-2D12-48D8-874A-3FB29FA835E6}">
      <dgm:prSet/>
      <dgm:spPr/>
      <dgm:t>
        <a:bodyPr/>
        <a:lstStyle/>
        <a:p>
          <a:endParaRPr lang="en-US"/>
        </a:p>
      </dgm:t>
    </dgm:pt>
    <dgm:pt modelId="{917B899A-16E9-4F01-9CB6-537CB3E8D84C}" type="pres">
      <dgm:prSet presAssocID="{1E009974-297D-48A2-9AD8-810F5A607B2F}" presName="CompostProcess" presStyleCnt="0">
        <dgm:presLayoutVars>
          <dgm:dir/>
          <dgm:resizeHandles val="exact"/>
        </dgm:presLayoutVars>
      </dgm:prSet>
      <dgm:spPr/>
    </dgm:pt>
    <dgm:pt modelId="{980D4119-6D7A-414D-89E4-A4BFE6F32EE5}" type="pres">
      <dgm:prSet presAssocID="{1E009974-297D-48A2-9AD8-810F5A607B2F}" presName="arrow" presStyleLbl="bgShp" presStyleIdx="0" presStyleCnt="1"/>
      <dgm:spPr/>
    </dgm:pt>
    <dgm:pt modelId="{8BAF1688-FEFB-4288-AFE3-594448609C58}" type="pres">
      <dgm:prSet presAssocID="{1E009974-297D-48A2-9AD8-810F5A607B2F}" presName="linearProcess" presStyleCnt="0"/>
      <dgm:spPr/>
    </dgm:pt>
    <dgm:pt modelId="{F924FCEC-1F67-4F97-B57D-D993F4143D54}" type="pres">
      <dgm:prSet presAssocID="{7D1B3FDA-6637-4DEF-A8DB-EF867B3A2060}" presName="textNode" presStyleLbl="node1" presStyleIdx="0" presStyleCnt="3">
        <dgm:presLayoutVars>
          <dgm:bulletEnabled val="1"/>
        </dgm:presLayoutVars>
      </dgm:prSet>
      <dgm:spPr/>
      <dgm:t>
        <a:bodyPr/>
        <a:lstStyle/>
        <a:p>
          <a:endParaRPr lang="en-US"/>
        </a:p>
      </dgm:t>
    </dgm:pt>
    <dgm:pt modelId="{ABA0EC19-9EC0-4E4F-B26D-23526C237B31}" type="pres">
      <dgm:prSet presAssocID="{F1071BE8-B8FE-467F-9758-EC2ECE99919B}" presName="sibTrans" presStyleCnt="0"/>
      <dgm:spPr/>
    </dgm:pt>
    <dgm:pt modelId="{74947198-9A9C-4D03-96B9-A6A579F283A6}" type="pres">
      <dgm:prSet presAssocID="{710E179C-DE84-4880-B918-E93BABC8097C}" presName="textNode" presStyleLbl="node1" presStyleIdx="1" presStyleCnt="3">
        <dgm:presLayoutVars>
          <dgm:bulletEnabled val="1"/>
        </dgm:presLayoutVars>
      </dgm:prSet>
      <dgm:spPr/>
      <dgm:t>
        <a:bodyPr/>
        <a:lstStyle/>
        <a:p>
          <a:endParaRPr lang="en-US"/>
        </a:p>
      </dgm:t>
    </dgm:pt>
    <dgm:pt modelId="{53B952D5-2E4F-4969-8C74-F194414416EC}" type="pres">
      <dgm:prSet presAssocID="{EC3DA8BC-034C-4BF8-B594-079EACC2C6BB}" presName="sibTrans" presStyleCnt="0"/>
      <dgm:spPr/>
    </dgm:pt>
    <dgm:pt modelId="{7E089012-EA09-4161-8FD6-E896AB8F4340}" type="pres">
      <dgm:prSet presAssocID="{F4E3DFA0-FEC9-4ACF-A678-A40389036953}" presName="textNode" presStyleLbl="node1" presStyleIdx="2" presStyleCnt="3">
        <dgm:presLayoutVars>
          <dgm:bulletEnabled val="1"/>
        </dgm:presLayoutVars>
      </dgm:prSet>
      <dgm:spPr/>
      <dgm:t>
        <a:bodyPr/>
        <a:lstStyle/>
        <a:p>
          <a:endParaRPr lang="en-US"/>
        </a:p>
      </dgm:t>
    </dgm:pt>
  </dgm:ptLst>
  <dgm:cxnLst>
    <dgm:cxn modelId="{D43905A1-2D12-48D8-874A-3FB29FA835E6}" srcId="{1E009974-297D-48A2-9AD8-810F5A607B2F}" destId="{F4E3DFA0-FEC9-4ACF-A678-A40389036953}" srcOrd="2" destOrd="0" parTransId="{D181B188-50AA-4C4C-A895-26CFC4075BDA}" sibTransId="{00189D65-D1A5-4415-8A49-9D2A3BDBE89E}"/>
    <dgm:cxn modelId="{A07F932F-0F39-4C67-8226-C2F02EA8A895}" srcId="{1E009974-297D-48A2-9AD8-810F5A607B2F}" destId="{710E179C-DE84-4880-B918-E93BABC8097C}" srcOrd="1" destOrd="0" parTransId="{6B28E0A6-1FEC-4DDF-B2CC-B14608B931D4}" sibTransId="{EC3DA8BC-034C-4BF8-B594-079EACC2C6BB}"/>
    <dgm:cxn modelId="{A9E83A85-0A6F-49B4-A6E7-58CE73CF6DC2}" type="presOf" srcId="{1E009974-297D-48A2-9AD8-810F5A607B2F}" destId="{917B899A-16E9-4F01-9CB6-537CB3E8D84C}" srcOrd="0" destOrd="0" presId="urn:microsoft.com/office/officeart/2005/8/layout/hProcess9"/>
    <dgm:cxn modelId="{B80D8144-94F9-4849-8296-236C03271DFB}" type="presOf" srcId="{F4E3DFA0-FEC9-4ACF-A678-A40389036953}" destId="{7E089012-EA09-4161-8FD6-E896AB8F4340}" srcOrd="0" destOrd="0" presId="urn:microsoft.com/office/officeart/2005/8/layout/hProcess9"/>
    <dgm:cxn modelId="{33075FDA-3254-4C82-A468-DBC5FED335DE}" type="presOf" srcId="{7D1B3FDA-6637-4DEF-A8DB-EF867B3A2060}" destId="{F924FCEC-1F67-4F97-B57D-D993F4143D54}" srcOrd="0" destOrd="0" presId="urn:microsoft.com/office/officeart/2005/8/layout/hProcess9"/>
    <dgm:cxn modelId="{1788A9DC-4B17-442C-9E6A-D2B1654CE7DD}" type="presOf" srcId="{710E179C-DE84-4880-B918-E93BABC8097C}" destId="{74947198-9A9C-4D03-96B9-A6A579F283A6}" srcOrd="0" destOrd="0" presId="urn:microsoft.com/office/officeart/2005/8/layout/hProcess9"/>
    <dgm:cxn modelId="{6A6F3D9C-9F57-4A3E-8E33-C58CDF7DDDA0}" srcId="{1E009974-297D-48A2-9AD8-810F5A607B2F}" destId="{7D1B3FDA-6637-4DEF-A8DB-EF867B3A2060}" srcOrd="0" destOrd="0" parTransId="{6E0BBEFC-7710-48B4-AEFC-767628CA3561}" sibTransId="{F1071BE8-B8FE-467F-9758-EC2ECE99919B}"/>
    <dgm:cxn modelId="{3B365572-A93B-432F-B530-94802A1C6A9F}" type="presParOf" srcId="{917B899A-16E9-4F01-9CB6-537CB3E8D84C}" destId="{980D4119-6D7A-414D-89E4-A4BFE6F32EE5}" srcOrd="0" destOrd="0" presId="urn:microsoft.com/office/officeart/2005/8/layout/hProcess9"/>
    <dgm:cxn modelId="{CDC0570B-992C-4951-8258-80C734B767DB}" type="presParOf" srcId="{917B899A-16E9-4F01-9CB6-537CB3E8D84C}" destId="{8BAF1688-FEFB-4288-AFE3-594448609C58}" srcOrd="1" destOrd="0" presId="urn:microsoft.com/office/officeart/2005/8/layout/hProcess9"/>
    <dgm:cxn modelId="{8B5B921A-39A7-42F1-AC2D-B3866A40E0B1}" type="presParOf" srcId="{8BAF1688-FEFB-4288-AFE3-594448609C58}" destId="{F924FCEC-1F67-4F97-B57D-D993F4143D54}" srcOrd="0" destOrd="0" presId="urn:microsoft.com/office/officeart/2005/8/layout/hProcess9"/>
    <dgm:cxn modelId="{8311C514-C098-46EC-A455-7330E1913CA3}" type="presParOf" srcId="{8BAF1688-FEFB-4288-AFE3-594448609C58}" destId="{ABA0EC19-9EC0-4E4F-B26D-23526C237B31}" srcOrd="1" destOrd="0" presId="urn:microsoft.com/office/officeart/2005/8/layout/hProcess9"/>
    <dgm:cxn modelId="{741D272B-BABB-4172-A6EF-2A60F5AE8C8B}" type="presParOf" srcId="{8BAF1688-FEFB-4288-AFE3-594448609C58}" destId="{74947198-9A9C-4D03-96B9-A6A579F283A6}" srcOrd="2" destOrd="0" presId="urn:microsoft.com/office/officeart/2005/8/layout/hProcess9"/>
    <dgm:cxn modelId="{5DF18F62-7142-4164-AEAA-4E0C82C628DD}" type="presParOf" srcId="{8BAF1688-FEFB-4288-AFE3-594448609C58}" destId="{53B952D5-2E4F-4969-8C74-F194414416EC}" srcOrd="3" destOrd="0" presId="urn:microsoft.com/office/officeart/2005/8/layout/hProcess9"/>
    <dgm:cxn modelId="{F15863D6-13A5-4D8D-8D37-F177EFFB7719}" type="presParOf" srcId="{8BAF1688-FEFB-4288-AFE3-594448609C58}" destId="{7E089012-EA09-4161-8FD6-E896AB8F434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009974-297D-48A2-9AD8-810F5A607B2F}" type="doc">
      <dgm:prSet loTypeId="urn:microsoft.com/office/officeart/2005/8/layout/hProcess9" loCatId="process" qsTypeId="urn:microsoft.com/office/officeart/2005/8/quickstyle/simple3" qsCatId="simple" csTypeId="urn:microsoft.com/office/officeart/2005/8/colors/colorful1" csCatId="colorful" phldr="1"/>
      <dgm:spPr/>
    </dgm:pt>
    <dgm:pt modelId="{7D1B3FDA-6637-4DEF-A8DB-EF867B3A2060}">
      <dgm:prSet phldrT="[Text]"/>
      <dgm:spPr/>
      <dgm:t>
        <a:bodyPr/>
        <a:lstStyle/>
        <a:p>
          <a:r>
            <a:rPr lang="en-US" dirty="0" smtClean="0"/>
            <a:t>Belief</a:t>
          </a:r>
          <a:endParaRPr lang="en-US" dirty="0"/>
        </a:p>
      </dgm:t>
    </dgm:pt>
    <dgm:pt modelId="{6E0BBEFC-7710-48B4-AEFC-767628CA3561}" type="parTrans" cxnId="{6A6F3D9C-9F57-4A3E-8E33-C58CDF7DDDA0}">
      <dgm:prSet/>
      <dgm:spPr/>
      <dgm:t>
        <a:bodyPr/>
        <a:lstStyle/>
        <a:p>
          <a:endParaRPr lang="en-US"/>
        </a:p>
      </dgm:t>
    </dgm:pt>
    <dgm:pt modelId="{F1071BE8-B8FE-467F-9758-EC2ECE99919B}" type="sibTrans" cxnId="{6A6F3D9C-9F57-4A3E-8E33-C58CDF7DDDA0}">
      <dgm:prSet/>
      <dgm:spPr/>
      <dgm:t>
        <a:bodyPr/>
        <a:lstStyle/>
        <a:p>
          <a:endParaRPr lang="en-US"/>
        </a:p>
      </dgm:t>
    </dgm:pt>
    <dgm:pt modelId="{710E179C-DE84-4880-B918-E93BABC8097C}">
      <dgm:prSet phldrT="[Text]"/>
      <dgm:spPr/>
      <dgm:t>
        <a:bodyPr/>
        <a:lstStyle/>
        <a:p>
          <a:r>
            <a:rPr lang="en-US" dirty="0" smtClean="0"/>
            <a:t>Behavior</a:t>
          </a:r>
          <a:endParaRPr lang="en-US" dirty="0"/>
        </a:p>
      </dgm:t>
    </dgm:pt>
    <dgm:pt modelId="{6B28E0A6-1FEC-4DDF-B2CC-B14608B931D4}" type="parTrans" cxnId="{A07F932F-0F39-4C67-8226-C2F02EA8A895}">
      <dgm:prSet/>
      <dgm:spPr/>
      <dgm:t>
        <a:bodyPr/>
        <a:lstStyle/>
        <a:p>
          <a:endParaRPr lang="en-US"/>
        </a:p>
      </dgm:t>
    </dgm:pt>
    <dgm:pt modelId="{EC3DA8BC-034C-4BF8-B594-079EACC2C6BB}" type="sibTrans" cxnId="{A07F932F-0F39-4C67-8226-C2F02EA8A895}">
      <dgm:prSet/>
      <dgm:spPr/>
      <dgm:t>
        <a:bodyPr/>
        <a:lstStyle/>
        <a:p>
          <a:endParaRPr lang="en-US"/>
        </a:p>
      </dgm:t>
    </dgm:pt>
    <dgm:pt modelId="{F4E3DFA0-FEC9-4ACF-A678-A40389036953}">
      <dgm:prSet phldrT="[Text]"/>
      <dgm:spPr/>
      <dgm:t>
        <a:bodyPr/>
        <a:lstStyle/>
        <a:p>
          <a:r>
            <a:rPr lang="en-US" dirty="0" smtClean="0"/>
            <a:t>Belonging</a:t>
          </a:r>
          <a:endParaRPr lang="en-US" dirty="0"/>
        </a:p>
      </dgm:t>
    </dgm:pt>
    <dgm:pt modelId="{D181B188-50AA-4C4C-A895-26CFC4075BDA}" type="parTrans" cxnId="{D43905A1-2D12-48D8-874A-3FB29FA835E6}">
      <dgm:prSet/>
      <dgm:spPr/>
      <dgm:t>
        <a:bodyPr/>
        <a:lstStyle/>
        <a:p>
          <a:endParaRPr lang="en-US"/>
        </a:p>
      </dgm:t>
    </dgm:pt>
    <dgm:pt modelId="{00189D65-D1A5-4415-8A49-9D2A3BDBE89E}" type="sibTrans" cxnId="{D43905A1-2D12-48D8-874A-3FB29FA835E6}">
      <dgm:prSet/>
      <dgm:spPr/>
      <dgm:t>
        <a:bodyPr/>
        <a:lstStyle/>
        <a:p>
          <a:endParaRPr lang="en-US"/>
        </a:p>
      </dgm:t>
    </dgm:pt>
    <dgm:pt modelId="{917B899A-16E9-4F01-9CB6-537CB3E8D84C}" type="pres">
      <dgm:prSet presAssocID="{1E009974-297D-48A2-9AD8-810F5A607B2F}" presName="CompostProcess" presStyleCnt="0">
        <dgm:presLayoutVars>
          <dgm:dir/>
          <dgm:resizeHandles val="exact"/>
        </dgm:presLayoutVars>
      </dgm:prSet>
      <dgm:spPr/>
    </dgm:pt>
    <dgm:pt modelId="{980D4119-6D7A-414D-89E4-A4BFE6F32EE5}" type="pres">
      <dgm:prSet presAssocID="{1E009974-297D-48A2-9AD8-810F5A607B2F}" presName="arrow" presStyleLbl="bgShp" presStyleIdx="0" presStyleCnt="1"/>
      <dgm:spPr/>
    </dgm:pt>
    <dgm:pt modelId="{8BAF1688-FEFB-4288-AFE3-594448609C58}" type="pres">
      <dgm:prSet presAssocID="{1E009974-297D-48A2-9AD8-810F5A607B2F}" presName="linearProcess" presStyleCnt="0"/>
      <dgm:spPr/>
    </dgm:pt>
    <dgm:pt modelId="{F924FCEC-1F67-4F97-B57D-D993F4143D54}" type="pres">
      <dgm:prSet presAssocID="{7D1B3FDA-6637-4DEF-A8DB-EF867B3A2060}" presName="textNode" presStyleLbl="node1" presStyleIdx="0" presStyleCnt="3" custLinFactX="199087" custLinFactNeighborX="200000" custLinFactNeighborY="-1079">
        <dgm:presLayoutVars>
          <dgm:bulletEnabled val="1"/>
        </dgm:presLayoutVars>
      </dgm:prSet>
      <dgm:spPr/>
      <dgm:t>
        <a:bodyPr/>
        <a:lstStyle/>
        <a:p>
          <a:endParaRPr lang="en-US"/>
        </a:p>
      </dgm:t>
    </dgm:pt>
    <dgm:pt modelId="{ABA0EC19-9EC0-4E4F-B26D-23526C237B31}" type="pres">
      <dgm:prSet presAssocID="{F1071BE8-B8FE-467F-9758-EC2ECE99919B}" presName="sibTrans" presStyleCnt="0"/>
      <dgm:spPr/>
    </dgm:pt>
    <dgm:pt modelId="{74947198-9A9C-4D03-96B9-A6A579F283A6}" type="pres">
      <dgm:prSet presAssocID="{710E179C-DE84-4880-B918-E93BABC8097C}" presName="textNode" presStyleLbl="node1" presStyleIdx="1" presStyleCnt="3" custLinFactNeighborX="31239" custLinFactNeighborY="-1079">
        <dgm:presLayoutVars>
          <dgm:bulletEnabled val="1"/>
        </dgm:presLayoutVars>
      </dgm:prSet>
      <dgm:spPr/>
      <dgm:t>
        <a:bodyPr/>
        <a:lstStyle/>
        <a:p>
          <a:endParaRPr lang="en-US"/>
        </a:p>
      </dgm:t>
    </dgm:pt>
    <dgm:pt modelId="{53B952D5-2E4F-4969-8C74-F194414416EC}" type="pres">
      <dgm:prSet presAssocID="{EC3DA8BC-034C-4BF8-B594-079EACC2C6BB}" presName="sibTrans" presStyleCnt="0"/>
      <dgm:spPr/>
    </dgm:pt>
    <dgm:pt modelId="{7E089012-EA09-4161-8FD6-E896AB8F4340}" type="pres">
      <dgm:prSet presAssocID="{F4E3DFA0-FEC9-4ACF-A678-A40389036953}" presName="textNode" presStyleLbl="node1" presStyleIdx="2" presStyleCnt="3" custLinFactX="-194175" custLinFactNeighborX="-200000" custLinFactNeighborY="-5288">
        <dgm:presLayoutVars>
          <dgm:bulletEnabled val="1"/>
        </dgm:presLayoutVars>
      </dgm:prSet>
      <dgm:spPr/>
      <dgm:t>
        <a:bodyPr/>
        <a:lstStyle/>
        <a:p>
          <a:endParaRPr lang="en-US"/>
        </a:p>
      </dgm:t>
    </dgm:pt>
  </dgm:ptLst>
  <dgm:cxnLst>
    <dgm:cxn modelId="{D43905A1-2D12-48D8-874A-3FB29FA835E6}" srcId="{1E009974-297D-48A2-9AD8-810F5A607B2F}" destId="{F4E3DFA0-FEC9-4ACF-A678-A40389036953}" srcOrd="2" destOrd="0" parTransId="{D181B188-50AA-4C4C-A895-26CFC4075BDA}" sibTransId="{00189D65-D1A5-4415-8A49-9D2A3BDBE89E}"/>
    <dgm:cxn modelId="{A07F932F-0F39-4C67-8226-C2F02EA8A895}" srcId="{1E009974-297D-48A2-9AD8-810F5A607B2F}" destId="{710E179C-DE84-4880-B918-E93BABC8097C}" srcOrd="1" destOrd="0" parTransId="{6B28E0A6-1FEC-4DDF-B2CC-B14608B931D4}" sibTransId="{EC3DA8BC-034C-4BF8-B594-079EACC2C6BB}"/>
    <dgm:cxn modelId="{C0AF98B0-8ACF-446B-AB7F-06C6C4A7E529}" type="presOf" srcId="{710E179C-DE84-4880-B918-E93BABC8097C}" destId="{74947198-9A9C-4D03-96B9-A6A579F283A6}" srcOrd="0" destOrd="0" presId="urn:microsoft.com/office/officeart/2005/8/layout/hProcess9"/>
    <dgm:cxn modelId="{7793412F-5CAA-4E1D-8807-8E7E521F20A1}" type="presOf" srcId="{1E009974-297D-48A2-9AD8-810F5A607B2F}" destId="{917B899A-16E9-4F01-9CB6-537CB3E8D84C}" srcOrd="0" destOrd="0" presId="urn:microsoft.com/office/officeart/2005/8/layout/hProcess9"/>
    <dgm:cxn modelId="{A29A1F03-3DCA-4EA7-8BB0-C013CDD50242}" type="presOf" srcId="{F4E3DFA0-FEC9-4ACF-A678-A40389036953}" destId="{7E089012-EA09-4161-8FD6-E896AB8F4340}" srcOrd="0" destOrd="0" presId="urn:microsoft.com/office/officeart/2005/8/layout/hProcess9"/>
    <dgm:cxn modelId="{5943C5F4-1EE5-4BFA-9CD4-A341E060823E}" type="presOf" srcId="{7D1B3FDA-6637-4DEF-A8DB-EF867B3A2060}" destId="{F924FCEC-1F67-4F97-B57D-D993F4143D54}" srcOrd="0" destOrd="0" presId="urn:microsoft.com/office/officeart/2005/8/layout/hProcess9"/>
    <dgm:cxn modelId="{6A6F3D9C-9F57-4A3E-8E33-C58CDF7DDDA0}" srcId="{1E009974-297D-48A2-9AD8-810F5A607B2F}" destId="{7D1B3FDA-6637-4DEF-A8DB-EF867B3A2060}" srcOrd="0" destOrd="0" parTransId="{6E0BBEFC-7710-48B4-AEFC-767628CA3561}" sibTransId="{F1071BE8-B8FE-467F-9758-EC2ECE99919B}"/>
    <dgm:cxn modelId="{0DD1AF6F-EAC5-48DA-A7BF-93AA21C048BA}" type="presParOf" srcId="{917B899A-16E9-4F01-9CB6-537CB3E8D84C}" destId="{980D4119-6D7A-414D-89E4-A4BFE6F32EE5}" srcOrd="0" destOrd="0" presId="urn:microsoft.com/office/officeart/2005/8/layout/hProcess9"/>
    <dgm:cxn modelId="{325F457A-9153-4255-BEA5-4A3E71AE241F}" type="presParOf" srcId="{917B899A-16E9-4F01-9CB6-537CB3E8D84C}" destId="{8BAF1688-FEFB-4288-AFE3-594448609C58}" srcOrd="1" destOrd="0" presId="urn:microsoft.com/office/officeart/2005/8/layout/hProcess9"/>
    <dgm:cxn modelId="{2ABEA5B2-11C8-4314-9CDD-A231CD147B1A}" type="presParOf" srcId="{8BAF1688-FEFB-4288-AFE3-594448609C58}" destId="{F924FCEC-1F67-4F97-B57D-D993F4143D54}" srcOrd="0" destOrd="0" presId="urn:microsoft.com/office/officeart/2005/8/layout/hProcess9"/>
    <dgm:cxn modelId="{95E68C4A-4F88-4C2F-9284-84A1EEEE1B25}" type="presParOf" srcId="{8BAF1688-FEFB-4288-AFE3-594448609C58}" destId="{ABA0EC19-9EC0-4E4F-B26D-23526C237B31}" srcOrd="1" destOrd="0" presId="urn:microsoft.com/office/officeart/2005/8/layout/hProcess9"/>
    <dgm:cxn modelId="{9305D66A-667A-42DA-B2E1-CB030A51E187}" type="presParOf" srcId="{8BAF1688-FEFB-4288-AFE3-594448609C58}" destId="{74947198-9A9C-4D03-96B9-A6A579F283A6}" srcOrd="2" destOrd="0" presId="urn:microsoft.com/office/officeart/2005/8/layout/hProcess9"/>
    <dgm:cxn modelId="{1193B46A-1A6E-47E8-ADE5-14D4A885CB07}" type="presParOf" srcId="{8BAF1688-FEFB-4288-AFE3-594448609C58}" destId="{53B952D5-2E4F-4969-8C74-F194414416EC}" srcOrd="3" destOrd="0" presId="urn:microsoft.com/office/officeart/2005/8/layout/hProcess9"/>
    <dgm:cxn modelId="{DAA85339-3234-4384-861A-B50AB942BEB6}" type="presParOf" srcId="{8BAF1688-FEFB-4288-AFE3-594448609C58}" destId="{7E089012-EA09-4161-8FD6-E896AB8F434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962016-B17E-4423-8508-C87911B148DC}" type="doc">
      <dgm:prSet loTypeId="urn:microsoft.com/office/officeart/2005/8/layout/venn2" loCatId="relationship" qsTypeId="urn:microsoft.com/office/officeart/2005/8/quickstyle/simple2" qsCatId="simple" csTypeId="urn:microsoft.com/office/officeart/2005/8/colors/colorful3" csCatId="colorful" phldr="1"/>
      <dgm:spPr/>
      <dgm:t>
        <a:bodyPr/>
        <a:lstStyle/>
        <a:p>
          <a:endParaRPr lang="en-US"/>
        </a:p>
      </dgm:t>
    </dgm:pt>
    <dgm:pt modelId="{BF7101AC-FDD1-4A35-AC47-2712BC6E89CC}">
      <dgm:prSet phldrT="[Text]" custT="1"/>
      <dgm:spPr/>
      <dgm:t>
        <a:bodyPr/>
        <a:lstStyle/>
        <a:p>
          <a:r>
            <a:rPr lang="en-US" sz="2800" dirty="0" smtClean="0">
              <a:solidFill>
                <a:schemeClr val="accent6">
                  <a:lumMod val="50000"/>
                </a:schemeClr>
              </a:solidFill>
            </a:rPr>
            <a:t>Revelation</a:t>
          </a:r>
          <a:endParaRPr lang="en-US" sz="2800" dirty="0">
            <a:solidFill>
              <a:schemeClr val="accent6">
                <a:lumMod val="50000"/>
              </a:schemeClr>
            </a:solidFill>
          </a:endParaRPr>
        </a:p>
      </dgm:t>
    </dgm:pt>
    <dgm:pt modelId="{FE981045-7492-4BB9-A0A4-DF2C14DC16FA}" type="parTrans" cxnId="{491E2B18-0DDF-4B25-8EE5-EF6A982DE4FA}">
      <dgm:prSet/>
      <dgm:spPr/>
      <dgm:t>
        <a:bodyPr/>
        <a:lstStyle/>
        <a:p>
          <a:endParaRPr lang="en-US"/>
        </a:p>
      </dgm:t>
    </dgm:pt>
    <dgm:pt modelId="{B2C58E25-C3D2-4D20-AFD6-B8A7B73620C0}" type="sibTrans" cxnId="{491E2B18-0DDF-4B25-8EE5-EF6A982DE4FA}">
      <dgm:prSet/>
      <dgm:spPr/>
      <dgm:t>
        <a:bodyPr/>
        <a:lstStyle/>
        <a:p>
          <a:endParaRPr lang="en-US"/>
        </a:p>
      </dgm:t>
    </dgm:pt>
    <dgm:pt modelId="{6A9F4112-9BF4-49E8-924A-7B9E94F6F391}">
      <dgm:prSet phldrT="[Text]"/>
      <dgm:spPr/>
      <dgm:t>
        <a:bodyPr/>
        <a:lstStyle/>
        <a:p>
          <a:r>
            <a:rPr lang="en-US" dirty="0" smtClean="0">
              <a:solidFill>
                <a:schemeClr val="accent6">
                  <a:lumMod val="50000"/>
                </a:schemeClr>
              </a:solidFill>
            </a:rPr>
            <a:t>Evangelization</a:t>
          </a:r>
          <a:endParaRPr lang="en-US" dirty="0">
            <a:solidFill>
              <a:schemeClr val="accent6">
                <a:lumMod val="50000"/>
              </a:schemeClr>
            </a:solidFill>
          </a:endParaRPr>
        </a:p>
      </dgm:t>
    </dgm:pt>
    <dgm:pt modelId="{71CCBC29-8725-4D18-8AD5-4985F63CD9ED}" type="parTrans" cxnId="{83C92E74-5213-4997-A2BB-31EDAAD5D56B}">
      <dgm:prSet/>
      <dgm:spPr/>
      <dgm:t>
        <a:bodyPr/>
        <a:lstStyle/>
        <a:p>
          <a:endParaRPr lang="en-US"/>
        </a:p>
      </dgm:t>
    </dgm:pt>
    <dgm:pt modelId="{DFC226B9-0E0C-4108-9171-2998D3A86718}" type="sibTrans" cxnId="{83C92E74-5213-4997-A2BB-31EDAAD5D56B}">
      <dgm:prSet/>
      <dgm:spPr/>
      <dgm:t>
        <a:bodyPr/>
        <a:lstStyle/>
        <a:p>
          <a:endParaRPr lang="en-US"/>
        </a:p>
      </dgm:t>
    </dgm:pt>
    <dgm:pt modelId="{EF7E3FA1-2083-453F-ADC8-5B6EE36EC103}">
      <dgm:prSet phldrT="[Text]" custT="1"/>
      <dgm:spPr/>
      <dgm:t>
        <a:bodyPr/>
        <a:lstStyle/>
        <a:p>
          <a:r>
            <a:rPr lang="en-US" sz="2600" dirty="0" smtClean="0">
              <a:solidFill>
                <a:schemeClr val="accent6">
                  <a:lumMod val="50000"/>
                </a:schemeClr>
              </a:solidFill>
            </a:rPr>
            <a:t>Hospitality</a:t>
          </a:r>
          <a:endParaRPr lang="en-US" sz="2600" dirty="0">
            <a:solidFill>
              <a:schemeClr val="accent6">
                <a:lumMod val="50000"/>
              </a:schemeClr>
            </a:solidFill>
          </a:endParaRPr>
        </a:p>
      </dgm:t>
    </dgm:pt>
    <dgm:pt modelId="{BAEE74AB-7EBA-4DD9-94B1-7E40D25F2E56}" type="parTrans" cxnId="{43009C8E-4595-4E4C-86D2-CEB1B99862F9}">
      <dgm:prSet/>
      <dgm:spPr/>
      <dgm:t>
        <a:bodyPr/>
        <a:lstStyle/>
        <a:p>
          <a:endParaRPr lang="en-US"/>
        </a:p>
      </dgm:t>
    </dgm:pt>
    <dgm:pt modelId="{1FC7BA73-256C-4036-9C51-07C508F7D744}" type="sibTrans" cxnId="{43009C8E-4595-4E4C-86D2-CEB1B99862F9}">
      <dgm:prSet/>
      <dgm:spPr/>
      <dgm:t>
        <a:bodyPr/>
        <a:lstStyle/>
        <a:p>
          <a:endParaRPr lang="en-US"/>
        </a:p>
      </dgm:t>
    </dgm:pt>
    <dgm:pt modelId="{567A2D86-AA27-46A4-8E2C-F0C363F57BCA}" type="pres">
      <dgm:prSet presAssocID="{6D962016-B17E-4423-8508-C87911B148DC}" presName="Name0" presStyleCnt="0">
        <dgm:presLayoutVars>
          <dgm:chMax val="7"/>
          <dgm:resizeHandles val="exact"/>
        </dgm:presLayoutVars>
      </dgm:prSet>
      <dgm:spPr/>
      <dgm:t>
        <a:bodyPr/>
        <a:lstStyle/>
        <a:p>
          <a:endParaRPr lang="en-US"/>
        </a:p>
      </dgm:t>
    </dgm:pt>
    <dgm:pt modelId="{C5A4097A-FCB1-417C-AEF4-78C6BDC9EE7B}" type="pres">
      <dgm:prSet presAssocID="{6D962016-B17E-4423-8508-C87911B148DC}" presName="comp1" presStyleCnt="0"/>
      <dgm:spPr/>
      <dgm:t>
        <a:bodyPr/>
        <a:lstStyle/>
        <a:p>
          <a:endParaRPr lang="en-US"/>
        </a:p>
      </dgm:t>
    </dgm:pt>
    <dgm:pt modelId="{79045E97-4972-44F7-83AB-0B5F338E6065}" type="pres">
      <dgm:prSet presAssocID="{6D962016-B17E-4423-8508-C87911B148DC}" presName="circle1" presStyleLbl="node1" presStyleIdx="0" presStyleCnt="3"/>
      <dgm:spPr/>
      <dgm:t>
        <a:bodyPr/>
        <a:lstStyle/>
        <a:p>
          <a:endParaRPr lang="en-US"/>
        </a:p>
      </dgm:t>
    </dgm:pt>
    <dgm:pt modelId="{1ED32AD6-5142-4141-A471-EBB036ABE3BF}" type="pres">
      <dgm:prSet presAssocID="{6D962016-B17E-4423-8508-C87911B148DC}" presName="c1text" presStyleLbl="node1" presStyleIdx="0" presStyleCnt="3">
        <dgm:presLayoutVars>
          <dgm:bulletEnabled val="1"/>
        </dgm:presLayoutVars>
      </dgm:prSet>
      <dgm:spPr/>
      <dgm:t>
        <a:bodyPr/>
        <a:lstStyle/>
        <a:p>
          <a:endParaRPr lang="en-US"/>
        </a:p>
      </dgm:t>
    </dgm:pt>
    <dgm:pt modelId="{7B9F36BA-188A-4EA0-BE4C-F192E2A464B0}" type="pres">
      <dgm:prSet presAssocID="{6D962016-B17E-4423-8508-C87911B148DC}" presName="comp2" presStyleCnt="0"/>
      <dgm:spPr/>
      <dgm:t>
        <a:bodyPr/>
        <a:lstStyle/>
        <a:p>
          <a:endParaRPr lang="en-US"/>
        </a:p>
      </dgm:t>
    </dgm:pt>
    <dgm:pt modelId="{DFE71E4E-8E2C-40B4-B77A-A2DD25A9BFC7}" type="pres">
      <dgm:prSet presAssocID="{6D962016-B17E-4423-8508-C87911B148DC}" presName="circle2" presStyleLbl="node1" presStyleIdx="1" presStyleCnt="3" custLinFactNeighborX="203" custLinFactNeighborY="4878"/>
      <dgm:spPr/>
      <dgm:t>
        <a:bodyPr/>
        <a:lstStyle/>
        <a:p>
          <a:endParaRPr lang="en-US"/>
        </a:p>
      </dgm:t>
    </dgm:pt>
    <dgm:pt modelId="{0CEFD8F1-0237-46F4-8B1D-A2F10CC0AEF4}" type="pres">
      <dgm:prSet presAssocID="{6D962016-B17E-4423-8508-C87911B148DC}" presName="c2text" presStyleLbl="node1" presStyleIdx="1" presStyleCnt="3">
        <dgm:presLayoutVars>
          <dgm:bulletEnabled val="1"/>
        </dgm:presLayoutVars>
      </dgm:prSet>
      <dgm:spPr/>
      <dgm:t>
        <a:bodyPr/>
        <a:lstStyle/>
        <a:p>
          <a:endParaRPr lang="en-US"/>
        </a:p>
      </dgm:t>
    </dgm:pt>
    <dgm:pt modelId="{81AF4F9D-9E27-4836-BF7A-9CC074ABEAEE}" type="pres">
      <dgm:prSet presAssocID="{6D962016-B17E-4423-8508-C87911B148DC}" presName="comp3" presStyleCnt="0"/>
      <dgm:spPr/>
      <dgm:t>
        <a:bodyPr/>
        <a:lstStyle/>
        <a:p>
          <a:endParaRPr lang="en-US"/>
        </a:p>
      </dgm:t>
    </dgm:pt>
    <dgm:pt modelId="{0392B2BF-4151-48D4-88BD-4FEB7EEA5789}" type="pres">
      <dgm:prSet presAssocID="{6D962016-B17E-4423-8508-C87911B148DC}" presName="circle3" presStyleLbl="node1" presStyleIdx="2" presStyleCnt="3"/>
      <dgm:spPr/>
      <dgm:t>
        <a:bodyPr/>
        <a:lstStyle/>
        <a:p>
          <a:endParaRPr lang="en-US"/>
        </a:p>
      </dgm:t>
    </dgm:pt>
    <dgm:pt modelId="{27E74037-965C-4057-8882-BC6D586EA58D}" type="pres">
      <dgm:prSet presAssocID="{6D962016-B17E-4423-8508-C87911B148DC}" presName="c3text" presStyleLbl="node1" presStyleIdx="2" presStyleCnt="3">
        <dgm:presLayoutVars>
          <dgm:bulletEnabled val="1"/>
        </dgm:presLayoutVars>
      </dgm:prSet>
      <dgm:spPr/>
      <dgm:t>
        <a:bodyPr/>
        <a:lstStyle/>
        <a:p>
          <a:endParaRPr lang="en-US"/>
        </a:p>
      </dgm:t>
    </dgm:pt>
  </dgm:ptLst>
  <dgm:cxnLst>
    <dgm:cxn modelId="{591B3B2D-065C-4A5F-BF13-80C82DBA50B4}" type="presOf" srcId="{6A9F4112-9BF4-49E8-924A-7B9E94F6F391}" destId="{DFE71E4E-8E2C-40B4-B77A-A2DD25A9BFC7}" srcOrd="0" destOrd="0" presId="urn:microsoft.com/office/officeart/2005/8/layout/venn2"/>
    <dgm:cxn modelId="{43009C8E-4595-4E4C-86D2-CEB1B99862F9}" srcId="{6D962016-B17E-4423-8508-C87911B148DC}" destId="{EF7E3FA1-2083-453F-ADC8-5B6EE36EC103}" srcOrd="2" destOrd="0" parTransId="{BAEE74AB-7EBA-4DD9-94B1-7E40D25F2E56}" sibTransId="{1FC7BA73-256C-4036-9C51-07C508F7D744}"/>
    <dgm:cxn modelId="{1A57F6C3-8309-4E65-8853-687EF7299478}" type="presOf" srcId="{6A9F4112-9BF4-49E8-924A-7B9E94F6F391}" destId="{0CEFD8F1-0237-46F4-8B1D-A2F10CC0AEF4}" srcOrd="1" destOrd="0" presId="urn:microsoft.com/office/officeart/2005/8/layout/venn2"/>
    <dgm:cxn modelId="{8C2C2421-D58D-49F8-8068-EC90FFCCDC16}" type="presOf" srcId="{EF7E3FA1-2083-453F-ADC8-5B6EE36EC103}" destId="{0392B2BF-4151-48D4-88BD-4FEB7EEA5789}" srcOrd="0" destOrd="0" presId="urn:microsoft.com/office/officeart/2005/8/layout/venn2"/>
    <dgm:cxn modelId="{64C2CEC8-2298-4892-95CB-478A679669B0}" type="presOf" srcId="{BF7101AC-FDD1-4A35-AC47-2712BC6E89CC}" destId="{79045E97-4972-44F7-83AB-0B5F338E6065}" srcOrd="0" destOrd="0" presId="urn:microsoft.com/office/officeart/2005/8/layout/venn2"/>
    <dgm:cxn modelId="{B38FF951-24C6-4475-B5DE-FB9FC7EC2425}" type="presOf" srcId="{BF7101AC-FDD1-4A35-AC47-2712BC6E89CC}" destId="{1ED32AD6-5142-4141-A471-EBB036ABE3BF}" srcOrd="1" destOrd="0" presId="urn:microsoft.com/office/officeart/2005/8/layout/venn2"/>
    <dgm:cxn modelId="{2500D8F1-DFCE-46EE-818F-A4493435FEBC}" type="presOf" srcId="{6D962016-B17E-4423-8508-C87911B148DC}" destId="{567A2D86-AA27-46A4-8E2C-F0C363F57BCA}" srcOrd="0" destOrd="0" presId="urn:microsoft.com/office/officeart/2005/8/layout/venn2"/>
    <dgm:cxn modelId="{491E2B18-0DDF-4B25-8EE5-EF6A982DE4FA}" srcId="{6D962016-B17E-4423-8508-C87911B148DC}" destId="{BF7101AC-FDD1-4A35-AC47-2712BC6E89CC}" srcOrd="0" destOrd="0" parTransId="{FE981045-7492-4BB9-A0A4-DF2C14DC16FA}" sibTransId="{B2C58E25-C3D2-4D20-AFD6-B8A7B73620C0}"/>
    <dgm:cxn modelId="{83C92E74-5213-4997-A2BB-31EDAAD5D56B}" srcId="{6D962016-B17E-4423-8508-C87911B148DC}" destId="{6A9F4112-9BF4-49E8-924A-7B9E94F6F391}" srcOrd="1" destOrd="0" parTransId="{71CCBC29-8725-4D18-8AD5-4985F63CD9ED}" sibTransId="{DFC226B9-0E0C-4108-9171-2998D3A86718}"/>
    <dgm:cxn modelId="{45C3B1A1-7800-4DF1-A2CA-22A6AF0E0549}" type="presOf" srcId="{EF7E3FA1-2083-453F-ADC8-5B6EE36EC103}" destId="{27E74037-965C-4057-8882-BC6D586EA58D}" srcOrd="1" destOrd="0" presId="urn:microsoft.com/office/officeart/2005/8/layout/venn2"/>
    <dgm:cxn modelId="{50F9630A-D9EF-4D92-8C55-CDB93A03B1ED}" type="presParOf" srcId="{567A2D86-AA27-46A4-8E2C-F0C363F57BCA}" destId="{C5A4097A-FCB1-417C-AEF4-78C6BDC9EE7B}" srcOrd="0" destOrd="0" presId="urn:microsoft.com/office/officeart/2005/8/layout/venn2"/>
    <dgm:cxn modelId="{46954CD1-8B50-4FC8-A3F1-31C273D8717F}" type="presParOf" srcId="{C5A4097A-FCB1-417C-AEF4-78C6BDC9EE7B}" destId="{79045E97-4972-44F7-83AB-0B5F338E6065}" srcOrd="0" destOrd="0" presId="urn:microsoft.com/office/officeart/2005/8/layout/venn2"/>
    <dgm:cxn modelId="{C455F45C-B126-464A-9884-CCB58BF76B09}" type="presParOf" srcId="{C5A4097A-FCB1-417C-AEF4-78C6BDC9EE7B}" destId="{1ED32AD6-5142-4141-A471-EBB036ABE3BF}" srcOrd="1" destOrd="0" presId="urn:microsoft.com/office/officeart/2005/8/layout/venn2"/>
    <dgm:cxn modelId="{B72E0FCC-F574-4201-9C9A-70B91746FD2D}" type="presParOf" srcId="{567A2D86-AA27-46A4-8E2C-F0C363F57BCA}" destId="{7B9F36BA-188A-4EA0-BE4C-F192E2A464B0}" srcOrd="1" destOrd="0" presId="urn:microsoft.com/office/officeart/2005/8/layout/venn2"/>
    <dgm:cxn modelId="{44EE9B85-97E8-400C-83BE-B88947DC5D98}" type="presParOf" srcId="{7B9F36BA-188A-4EA0-BE4C-F192E2A464B0}" destId="{DFE71E4E-8E2C-40B4-B77A-A2DD25A9BFC7}" srcOrd="0" destOrd="0" presId="urn:microsoft.com/office/officeart/2005/8/layout/venn2"/>
    <dgm:cxn modelId="{59A27AFA-8339-4BBE-B19A-E3043FAC8D95}" type="presParOf" srcId="{7B9F36BA-188A-4EA0-BE4C-F192E2A464B0}" destId="{0CEFD8F1-0237-46F4-8B1D-A2F10CC0AEF4}" srcOrd="1" destOrd="0" presId="urn:microsoft.com/office/officeart/2005/8/layout/venn2"/>
    <dgm:cxn modelId="{8D798D03-E792-485C-97D7-AEB48C5572EE}" type="presParOf" srcId="{567A2D86-AA27-46A4-8E2C-F0C363F57BCA}" destId="{81AF4F9D-9E27-4836-BF7A-9CC074ABEAEE}" srcOrd="2" destOrd="0" presId="urn:microsoft.com/office/officeart/2005/8/layout/venn2"/>
    <dgm:cxn modelId="{27E848F6-E59D-4DDD-BCCF-1062C38DE20F}" type="presParOf" srcId="{81AF4F9D-9E27-4836-BF7A-9CC074ABEAEE}" destId="{0392B2BF-4151-48D4-88BD-4FEB7EEA5789}" srcOrd="0" destOrd="0" presId="urn:microsoft.com/office/officeart/2005/8/layout/venn2"/>
    <dgm:cxn modelId="{5F19F9AA-97C4-43FD-8E2F-A6D320A2B5AC}" type="presParOf" srcId="{81AF4F9D-9E27-4836-BF7A-9CC074ABEAEE}" destId="{27E74037-965C-4057-8882-BC6D586EA58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3FA9F2-4F33-4EA2-9EDA-FC9156D7581B}" type="doc">
      <dgm:prSet loTypeId="urn:microsoft.com/office/officeart/2005/8/layout/funnel1" loCatId="relationship" qsTypeId="urn:microsoft.com/office/officeart/2005/8/quickstyle/3d1" qsCatId="3D" csTypeId="urn:microsoft.com/office/officeart/2005/8/colors/colorful1" csCatId="colorful" phldr="1"/>
      <dgm:spPr/>
      <dgm:t>
        <a:bodyPr/>
        <a:lstStyle/>
        <a:p>
          <a:endParaRPr lang="en-US"/>
        </a:p>
      </dgm:t>
    </dgm:pt>
    <dgm:pt modelId="{41334B69-F940-429E-A152-4943116905A8}">
      <dgm:prSet phldrT="[Text]"/>
      <dgm:spPr/>
      <dgm:t>
        <a:bodyPr/>
        <a:lstStyle/>
        <a:p>
          <a:r>
            <a:rPr lang="en-US" smtClean="0"/>
            <a:t>Access</a:t>
          </a:r>
          <a:endParaRPr lang="en-US" dirty="0"/>
        </a:p>
      </dgm:t>
    </dgm:pt>
    <dgm:pt modelId="{1BBA481C-3779-470F-B043-BFAAFD7C859E}" type="parTrans" cxnId="{73EC5F93-CD35-4410-AC61-787E021CE201}">
      <dgm:prSet/>
      <dgm:spPr/>
      <dgm:t>
        <a:bodyPr/>
        <a:lstStyle/>
        <a:p>
          <a:endParaRPr lang="en-US"/>
        </a:p>
      </dgm:t>
    </dgm:pt>
    <dgm:pt modelId="{46713DA1-E9B7-4C2E-B066-CB68DDDE37DA}" type="sibTrans" cxnId="{73EC5F93-CD35-4410-AC61-787E021CE201}">
      <dgm:prSet/>
      <dgm:spPr/>
      <dgm:t>
        <a:bodyPr/>
        <a:lstStyle/>
        <a:p>
          <a:endParaRPr lang="en-US"/>
        </a:p>
      </dgm:t>
    </dgm:pt>
    <dgm:pt modelId="{79546486-A576-43F9-B996-25974B8053BD}">
      <dgm:prSet phldrT="[Text]"/>
      <dgm:spPr/>
      <dgm:t>
        <a:bodyPr/>
        <a:lstStyle/>
        <a:p>
          <a:r>
            <a:rPr lang="en-US" smtClean="0"/>
            <a:t>Lifestyle</a:t>
          </a:r>
          <a:endParaRPr lang="en-US" dirty="0"/>
        </a:p>
      </dgm:t>
    </dgm:pt>
    <dgm:pt modelId="{6446C3B0-DA5D-4384-907B-C25E8B41B0FF}" type="parTrans" cxnId="{91733DA7-05F9-4A7B-9533-F496C82CA925}">
      <dgm:prSet/>
      <dgm:spPr/>
      <dgm:t>
        <a:bodyPr/>
        <a:lstStyle/>
        <a:p>
          <a:endParaRPr lang="en-US"/>
        </a:p>
      </dgm:t>
    </dgm:pt>
    <dgm:pt modelId="{C50D1EF0-074A-4EB9-960A-BC68C2F5A6C6}" type="sibTrans" cxnId="{91733DA7-05F9-4A7B-9533-F496C82CA925}">
      <dgm:prSet/>
      <dgm:spPr/>
      <dgm:t>
        <a:bodyPr/>
        <a:lstStyle/>
        <a:p>
          <a:endParaRPr lang="en-US"/>
        </a:p>
      </dgm:t>
    </dgm:pt>
    <dgm:pt modelId="{2D0CE393-5944-4AA9-9F5C-1C177CFD5F9A}">
      <dgm:prSet phldrT="[Text]" custT="1"/>
      <dgm:spPr/>
      <dgm:t>
        <a:bodyPr/>
        <a:lstStyle/>
        <a:p>
          <a:r>
            <a:rPr lang="en-US" sz="2600" dirty="0" smtClean="0"/>
            <a:t>Ministries</a:t>
          </a:r>
          <a:endParaRPr lang="en-US" sz="2600" dirty="0"/>
        </a:p>
      </dgm:t>
    </dgm:pt>
    <dgm:pt modelId="{CFF8C5D6-C322-4171-9FEA-5883AFE73A23}" type="parTrans" cxnId="{00EFC78D-4A9F-4C45-8086-1C5AECEC48C3}">
      <dgm:prSet/>
      <dgm:spPr/>
      <dgm:t>
        <a:bodyPr/>
        <a:lstStyle/>
        <a:p>
          <a:endParaRPr lang="en-US"/>
        </a:p>
      </dgm:t>
    </dgm:pt>
    <dgm:pt modelId="{211D215A-BC70-4754-9D2E-E7360BD5F62F}" type="sibTrans" cxnId="{00EFC78D-4A9F-4C45-8086-1C5AECEC48C3}">
      <dgm:prSet/>
      <dgm:spPr/>
      <dgm:t>
        <a:bodyPr/>
        <a:lstStyle/>
        <a:p>
          <a:endParaRPr lang="en-US"/>
        </a:p>
      </dgm:t>
    </dgm:pt>
    <dgm:pt modelId="{0A5029F6-631D-4C25-A6F2-FEAA44434D9C}">
      <dgm:prSet phldrT="[Text]"/>
      <dgm:spPr/>
      <dgm:t>
        <a:bodyPr/>
        <a:lstStyle/>
        <a:p>
          <a:r>
            <a:rPr lang="en-US" dirty="0" smtClean="0"/>
            <a:t>Hospitality</a:t>
          </a:r>
          <a:endParaRPr lang="en-US" dirty="0"/>
        </a:p>
      </dgm:t>
    </dgm:pt>
    <dgm:pt modelId="{930AEEEB-1480-4000-92B5-9636F4645D21}" type="parTrans" cxnId="{3CD72330-66A2-4EAB-B59F-E28CEF3B4EDF}">
      <dgm:prSet/>
      <dgm:spPr/>
      <dgm:t>
        <a:bodyPr/>
        <a:lstStyle/>
        <a:p>
          <a:endParaRPr lang="en-US"/>
        </a:p>
      </dgm:t>
    </dgm:pt>
    <dgm:pt modelId="{D29DF977-3B88-42CD-B1C7-C732ADF8C97C}" type="sibTrans" cxnId="{3CD72330-66A2-4EAB-B59F-E28CEF3B4EDF}">
      <dgm:prSet/>
      <dgm:spPr/>
      <dgm:t>
        <a:bodyPr/>
        <a:lstStyle/>
        <a:p>
          <a:endParaRPr lang="en-US"/>
        </a:p>
      </dgm:t>
    </dgm:pt>
    <dgm:pt modelId="{F00A09FB-39D7-43CA-A6C4-DF330DD4CF27}" type="pres">
      <dgm:prSet presAssocID="{C23FA9F2-4F33-4EA2-9EDA-FC9156D7581B}" presName="Name0" presStyleCnt="0">
        <dgm:presLayoutVars>
          <dgm:chMax val="4"/>
          <dgm:resizeHandles val="exact"/>
        </dgm:presLayoutVars>
      </dgm:prSet>
      <dgm:spPr/>
      <dgm:t>
        <a:bodyPr/>
        <a:lstStyle/>
        <a:p>
          <a:endParaRPr lang="en-US"/>
        </a:p>
      </dgm:t>
    </dgm:pt>
    <dgm:pt modelId="{EEBA9E99-77F3-4F4C-97BC-0E7AB54D1546}" type="pres">
      <dgm:prSet presAssocID="{C23FA9F2-4F33-4EA2-9EDA-FC9156D7581B}" presName="ellipse" presStyleLbl="trBgShp" presStyleIdx="0" presStyleCnt="1"/>
      <dgm:spPr/>
      <dgm:t>
        <a:bodyPr/>
        <a:lstStyle/>
        <a:p>
          <a:endParaRPr lang="en-US"/>
        </a:p>
      </dgm:t>
    </dgm:pt>
    <dgm:pt modelId="{00F4BCB2-DC2C-41EB-AC27-B18941E63DD9}" type="pres">
      <dgm:prSet presAssocID="{C23FA9F2-4F33-4EA2-9EDA-FC9156D7581B}" presName="arrow1" presStyleLbl="fgShp" presStyleIdx="0" presStyleCnt="1"/>
      <dgm:spPr/>
      <dgm:t>
        <a:bodyPr/>
        <a:lstStyle/>
        <a:p>
          <a:endParaRPr lang="en-US"/>
        </a:p>
      </dgm:t>
    </dgm:pt>
    <dgm:pt modelId="{A99A9B8E-7084-499E-BFF1-47F08F49D7D6}" type="pres">
      <dgm:prSet presAssocID="{C23FA9F2-4F33-4EA2-9EDA-FC9156D7581B}" presName="rectangle" presStyleLbl="revTx" presStyleIdx="0" presStyleCnt="1">
        <dgm:presLayoutVars>
          <dgm:bulletEnabled val="1"/>
        </dgm:presLayoutVars>
      </dgm:prSet>
      <dgm:spPr/>
      <dgm:t>
        <a:bodyPr/>
        <a:lstStyle/>
        <a:p>
          <a:endParaRPr lang="en-US"/>
        </a:p>
      </dgm:t>
    </dgm:pt>
    <dgm:pt modelId="{19CB983C-6DDA-4B6D-8EE8-F9527A9CF722}" type="pres">
      <dgm:prSet presAssocID="{79546486-A576-43F9-B996-25974B8053BD}" presName="item1" presStyleLbl="node1" presStyleIdx="0" presStyleCnt="3" custScaleX="148487" custScaleY="123621" custLinFactY="-4572" custLinFactNeighborX="-5410" custLinFactNeighborY="-100000">
        <dgm:presLayoutVars>
          <dgm:bulletEnabled val="1"/>
        </dgm:presLayoutVars>
      </dgm:prSet>
      <dgm:spPr/>
      <dgm:t>
        <a:bodyPr/>
        <a:lstStyle/>
        <a:p>
          <a:endParaRPr lang="en-US"/>
        </a:p>
      </dgm:t>
    </dgm:pt>
    <dgm:pt modelId="{C2C94512-04EA-49C0-BC81-61C9B16134AC}" type="pres">
      <dgm:prSet presAssocID="{2D0CE393-5944-4AA9-9F5C-1C177CFD5F9A}" presName="item2" presStyleLbl="node1" presStyleIdx="1" presStyleCnt="3" custScaleX="137860" custScaleY="125608" custLinFactNeighborX="-45304" custLinFactNeighborY="8592">
        <dgm:presLayoutVars>
          <dgm:bulletEnabled val="1"/>
        </dgm:presLayoutVars>
      </dgm:prSet>
      <dgm:spPr/>
      <dgm:t>
        <a:bodyPr/>
        <a:lstStyle/>
        <a:p>
          <a:endParaRPr lang="en-US"/>
        </a:p>
      </dgm:t>
    </dgm:pt>
    <dgm:pt modelId="{141E8DBF-EAAB-4E04-B513-F607957FE662}" type="pres">
      <dgm:prSet presAssocID="{0A5029F6-631D-4C25-A6F2-FEAA44434D9C}" presName="item3" presStyleLbl="node1" presStyleIdx="2" presStyleCnt="3" custScaleX="131770" custScaleY="123750" custLinFactNeighborX="77621" custLinFactNeighborY="31841">
        <dgm:presLayoutVars>
          <dgm:bulletEnabled val="1"/>
        </dgm:presLayoutVars>
      </dgm:prSet>
      <dgm:spPr/>
      <dgm:t>
        <a:bodyPr/>
        <a:lstStyle/>
        <a:p>
          <a:endParaRPr lang="en-US"/>
        </a:p>
      </dgm:t>
    </dgm:pt>
    <dgm:pt modelId="{32B08378-9443-493A-A1E0-71712FFF0587}" type="pres">
      <dgm:prSet presAssocID="{C23FA9F2-4F33-4EA2-9EDA-FC9156D7581B}" presName="funnel" presStyleLbl="trAlignAcc1" presStyleIdx="0" presStyleCnt="1" custScaleX="159788" custLinFactNeighborX="1358" custLinFactNeighborY="1239"/>
      <dgm:spPr/>
      <dgm:t>
        <a:bodyPr/>
        <a:lstStyle/>
        <a:p>
          <a:endParaRPr lang="en-US"/>
        </a:p>
      </dgm:t>
    </dgm:pt>
  </dgm:ptLst>
  <dgm:cxnLst>
    <dgm:cxn modelId="{C4769781-BDEB-4948-BF73-5C610651D7DE}" type="presOf" srcId="{41334B69-F940-429E-A152-4943116905A8}" destId="{141E8DBF-EAAB-4E04-B513-F607957FE662}" srcOrd="0" destOrd="0" presId="urn:microsoft.com/office/officeart/2005/8/layout/funnel1"/>
    <dgm:cxn modelId="{3CD72330-66A2-4EAB-B59F-E28CEF3B4EDF}" srcId="{C23FA9F2-4F33-4EA2-9EDA-FC9156D7581B}" destId="{0A5029F6-631D-4C25-A6F2-FEAA44434D9C}" srcOrd="3" destOrd="0" parTransId="{930AEEEB-1480-4000-92B5-9636F4645D21}" sibTransId="{D29DF977-3B88-42CD-B1C7-C732ADF8C97C}"/>
    <dgm:cxn modelId="{7F526801-1BC8-409B-8539-1434C92D32BB}" type="presOf" srcId="{C23FA9F2-4F33-4EA2-9EDA-FC9156D7581B}" destId="{F00A09FB-39D7-43CA-A6C4-DF330DD4CF27}" srcOrd="0" destOrd="0" presId="urn:microsoft.com/office/officeart/2005/8/layout/funnel1"/>
    <dgm:cxn modelId="{91733DA7-05F9-4A7B-9533-F496C82CA925}" srcId="{C23FA9F2-4F33-4EA2-9EDA-FC9156D7581B}" destId="{79546486-A576-43F9-B996-25974B8053BD}" srcOrd="1" destOrd="0" parTransId="{6446C3B0-DA5D-4384-907B-C25E8B41B0FF}" sibTransId="{C50D1EF0-074A-4EB9-960A-BC68C2F5A6C6}"/>
    <dgm:cxn modelId="{82A65713-8E03-4D62-A28E-782151305F46}" type="presOf" srcId="{0A5029F6-631D-4C25-A6F2-FEAA44434D9C}" destId="{A99A9B8E-7084-499E-BFF1-47F08F49D7D6}" srcOrd="0" destOrd="0" presId="urn:microsoft.com/office/officeart/2005/8/layout/funnel1"/>
    <dgm:cxn modelId="{73EC5F93-CD35-4410-AC61-787E021CE201}" srcId="{C23FA9F2-4F33-4EA2-9EDA-FC9156D7581B}" destId="{41334B69-F940-429E-A152-4943116905A8}" srcOrd="0" destOrd="0" parTransId="{1BBA481C-3779-470F-B043-BFAAFD7C859E}" sibTransId="{46713DA1-E9B7-4C2E-B066-CB68DDDE37DA}"/>
    <dgm:cxn modelId="{00EFC78D-4A9F-4C45-8086-1C5AECEC48C3}" srcId="{C23FA9F2-4F33-4EA2-9EDA-FC9156D7581B}" destId="{2D0CE393-5944-4AA9-9F5C-1C177CFD5F9A}" srcOrd="2" destOrd="0" parTransId="{CFF8C5D6-C322-4171-9FEA-5883AFE73A23}" sibTransId="{211D215A-BC70-4754-9D2E-E7360BD5F62F}"/>
    <dgm:cxn modelId="{A253EFDC-30DF-4D2F-94CD-1114515A3829}" type="presOf" srcId="{2D0CE393-5944-4AA9-9F5C-1C177CFD5F9A}" destId="{19CB983C-6DDA-4B6D-8EE8-F9527A9CF722}" srcOrd="0" destOrd="0" presId="urn:microsoft.com/office/officeart/2005/8/layout/funnel1"/>
    <dgm:cxn modelId="{E488F394-87BF-481B-A600-B31E35C31F01}" type="presOf" srcId="{79546486-A576-43F9-B996-25974B8053BD}" destId="{C2C94512-04EA-49C0-BC81-61C9B16134AC}" srcOrd="0" destOrd="0" presId="urn:microsoft.com/office/officeart/2005/8/layout/funnel1"/>
    <dgm:cxn modelId="{D1DDD1BC-0BEE-49A0-8B1F-94FC13751328}" type="presParOf" srcId="{F00A09FB-39D7-43CA-A6C4-DF330DD4CF27}" destId="{EEBA9E99-77F3-4F4C-97BC-0E7AB54D1546}" srcOrd="0" destOrd="0" presId="urn:microsoft.com/office/officeart/2005/8/layout/funnel1"/>
    <dgm:cxn modelId="{7BBEA0C6-40AD-4CD0-9B75-2C522B9B6599}" type="presParOf" srcId="{F00A09FB-39D7-43CA-A6C4-DF330DD4CF27}" destId="{00F4BCB2-DC2C-41EB-AC27-B18941E63DD9}" srcOrd="1" destOrd="0" presId="urn:microsoft.com/office/officeart/2005/8/layout/funnel1"/>
    <dgm:cxn modelId="{1A0AB904-A547-4012-924B-ABE1EEE6F6AF}" type="presParOf" srcId="{F00A09FB-39D7-43CA-A6C4-DF330DD4CF27}" destId="{A99A9B8E-7084-499E-BFF1-47F08F49D7D6}" srcOrd="2" destOrd="0" presId="urn:microsoft.com/office/officeart/2005/8/layout/funnel1"/>
    <dgm:cxn modelId="{5314DFB4-C00C-4965-BC23-557FC1CB6CB1}" type="presParOf" srcId="{F00A09FB-39D7-43CA-A6C4-DF330DD4CF27}" destId="{19CB983C-6DDA-4B6D-8EE8-F9527A9CF722}" srcOrd="3" destOrd="0" presId="urn:microsoft.com/office/officeart/2005/8/layout/funnel1"/>
    <dgm:cxn modelId="{A242293A-B700-4441-A0EE-939278AAFC35}" type="presParOf" srcId="{F00A09FB-39D7-43CA-A6C4-DF330DD4CF27}" destId="{C2C94512-04EA-49C0-BC81-61C9B16134AC}" srcOrd="4" destOrd="0" presId="urn:microsoft.com/office/officeart/2005/8/layout/funnel1"/>
    <dgm:cxn modelId="{5C85DFED-37D6-4F9D-A4EA-4DB641EBA4AE}" type="presParOf" srcId="{F00A09FB-39D7-43CA-A6C4-DF330DD4CF27}" destId="{141E8DBF-EAAB-4E04-B513-F607957FE662}" srcOrd="5" destOrd="0" presId="urn:microsoft.com/office/officeart/2005/8/layout/funnel1"/>
    <dgm:cxn modelId="{81FDFABE-85FA-418C-9D09-F218B1E7575A}" type="presParOf" srcId="{F00A09FB-39D7-43CA-A6C4-DF330DD4CF27}" destId="{32B08378-9443-493A-A1E0-71712FFF0587}"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D4119-6D7A-414D-89E4-A4BFE6F32EE5}">
      <dsp:nvSpPr>
        <dsp:cNvPr id="0" name=""/>
        <dsp:cNvSpPr/>
      </dsp:nvSpPr>
      <dsp:spPr>
        <a:xfrm>
          <a:off x="617219" y="0"/>
          <a:ext cx="6995160" cy="4525962"/>
        </a:xfrm>
        <a:prstGeom prst="rightArrow">
          <a:avLst/>
        </a:prstGeom>
        <a:solidFill>
          <a:schemeClr val="accent2">
            <a:tint val="40000"/>
            <a:hueOff val="0"/>
            <a:satOff val="0"/>
            <a:lumOff val="0"/>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dsp:style>
    </dsp:sp>
    <dsp:sp modelId="{F924FCEC-1F67-4F97-B57D-D993F4143D54}">
      <dsp:nvSpPr>
        <dsp:cNvPr id="0" name=""/>
        <dsp:cNvSpPr/>
      </dsp:nvSpPr>
      <dsp:spPr>
        <a:xfrm>
          <a:off x="3014" y="1357788"/>
          <a:ext cx="2564382" cy="1810384"/>
        </a:xfrm>
        <a:prstGeom prst="roundRect">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Belief</a:t>
          </a:r>
          <a:endParaRPr lang="en-US" sz="4100" kern="1200" dirty="0"/>
        </a:p>
      </dsp:txBody>
      <dsp:txXfrm>
        <a:off x="91390" y="1446164"/>
        <a:ext cx="2387630" cy="1633632"/>
      </dsp:txXfrm>
    </dsp:sp>
    <dsp:sp modelId="{74947198-9A9C-4D03-96B9-A6A579F283A6}">
      <dsp:nvSpPr>
        <dsp:cNvPr id="0" name=""/>
        <dsp:cNvSpPr/>
      </dsp:nvSpPr>
      <dsp:spPr>
        <a:xfrm>
          <a:off x="2832608" y="1357788"/>
          <a:ext cx="2564382" cy="1810384"/>
        </a:xfrm>
        <a:prstGeom prst="roundRect">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Behavior</a:t>
          </a:r>
          <a:endParaRPr lang="en-US" sz="4100" kern="1200" dirty="0"/>
        </a:p>
      </dsp:txBody>
      <dsp:txXfrm>
        <a:off x="2920984" y="1446164"/>
        <a:ext cx="2387630" cy="1633632"/>
      </dsp:txXfrm>
    </dsp:sp>
    <dsp:sp modelId="{7E089012-EA09-4161-8FD6-E896AB8F4340}">
      <dsp:nvSpPr>
        <dsp:cNvPr id="0" name=""/>
        <dsp:cNvSpPr/>
      </dsp:nvSpPr>
      <dsp:spPr>
        <a:xfrm>
          <a:off x="5662202" y="1357788"/>
          <a:ext cx="2564382" cy="1810384"/>
        </a:xfrm>
        <a:prstGeom prst="roundRect">
          <a:avLst/>
        </a:prstGeom>
        <a:gradFill rotWithShape="0">
          <a:gsLst>
            <a:gs pos="0">
              <a:schemeClr val="accent4">
                <a:hueOff val="0"/>
                <a:satOff val="0"/>
                <a:lumOff val="0"/>
                <a:alphaOff val="0"/>
                <a:tint val="35000"/>
                <a:satMod val="253000"/>
              </a:schemeClr>
            </a:gs>
            <a:gs pos="50000">
              <a:schemeClr val="accent4">
                <a:hueOff val="0"/>
                <a:satOff val="0"/>
                <a:lumOff val="0"/>
                <a:alphaOff val="0"/>
                <a:tint val="42000"/>
                <a:satMod val="255000"/>
              </a:schemeClr>
            </a:gs>
            <a:gs pos="97000">
              <a:schemeClr val="accent4">
                <a:hueOff val="0"/>
                <a:satOff val="0"/>
                <a:lumOff val="0"/>
                <a:alphaOff val="0"/>
                <a:tint val="53000"/>
                <a:satMod val="260000"/>
              </a:schemeClr>
            </a:gs>
            <a:gs pos="100000">
              <a:schemeClr val="accent4">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Belonging</a:t>
          </a:r>
          <a:endParaRPr lang="en-US" sz="4100" kern="1200" dirty="0"/>
        </a:p>
      </dsp:txBody>
      <dsp:txXfrm>
        <a:off x="5750578" y="1446164"/>
        <a:ext cx="2387630" cy="1633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D4119-6D7A-414D-89E4-A4BFE6F32EE5}">
      <dsp:nvSpPr>
        <dsp:cNvPr id="0" name=""/>
        <dsp:cNvSpPr/>
      </dsp:nvSpPr>
      <dsp:spPr>
        <a:xfrm>
          <a:off x="617219" y="0"/>
          <a:ext cx="6995160" cy="4525962"/>
        </a:xfrm>
        <a:prstGeom prst="rightArrow">
          <a:avLst/>
        </a:prstGeom>
        <a:solidFill>
          <a:schemeClr val="accent2">
            <a:tint val="40000"/>
            <a:hueOff val="0"/>
            <a:satOff val="0"/>
            <a:lumOff val="0"/>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dsp:style>
    </dsp:sp>
    <dsp:sp modelId="{F924FCEC-1F67-4F97-B57D-D993F4143D54}">
      <dsp:nvSpPr>
        <dsp:cNvPr id="0" name=""/>
        <dsp:cNvSpPr/>
      </dsp:nvSpPr>
      <dsp:spPr>
        <a:xfrm>
          <a:off x="5638790" y="1338254"/>
          <a:ext cx="2564382" cy="1810384"/>
        </a:xfrm>
        <a:prstGeom prst="roundRect">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Belief</a:t>
          </a:r>
          <a:endParaRPr lang="en-US" sz="4100" kern="1200" dirty="0"/>
        </a:p>
      </dsp:txBody>
      <dsp:txXfrm>
        <a:off x="5727166" y="1426630"/>
        <a:ext cx="2387630" cy="1633632"/>
      </dsp:txXfrm>
    </dsp:sp>
    <dsp:sp modelId="{74947198-9A9C-4D03-96B9-A6A579F283A6}">
      <dsp:nvSpPr>
        <dsp:cNvPr id="0" name=""/>
        <dsp:cNvSpPr/>
      </dsp:nvSpPr>
      <dsp:spPr>
        <a:xfrm>
          <a:off x="2915458" y="1338254"/>
          <a:ext cx="2564382" cy="1810384"/>
        </a:xfrm>
        <a:prstGeom prst="roundRect">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Behavior</a:t>
          </a:r>
          <a:endParaRPr lang="en-US" sz="4100" kern="1200" dirty="0"/>
        </a:p>
      </dsp:txBody>
      <dsp:txXfrm>
        <a:off x="3003834" y="1426630"/>
        <a:ext cx="2387630" cy="1633632"/>
      </dsp:txXfrm>
    </dsp:sp>
    <dsp:sp modelId="{7E089012-EA09-4161-8FD6-E896AB8F4340}">
      <dsp:nvSpPr>
        <dsp:cNvPr id="0" name=""/>
        <dsp:cNvSpPr/>
      </dsp:nvSpPr>
      <dsp:spPr>
        <a:xfrm>
          <a:off x="152390" y="1262055"/>
          <a:ext cx="2564382" cy="1810384"/>
        </a:xfrm>
        <a:prstGeom prst="roundRect">
          <a:avLst/>
        </a:prstGeom>
        <a:gradFill rotWithShape="0">
          <a:gsLst>
            <a:gs pos="0">
              <a:schemeClr val="accent4">
                <a:hueOff val="0"/>
                <a:satOff val="0"/>
                <a:lumOff val="0"/>
                <a:alphaOff val="0"/>
                <a:tint val="35000"/>
                <a:satMod val="253000"/>
              </a:schemeClr>
            </a:gs>
            <a:gs pos="50000">
              <a:schemeClr val="accent4">
                <a:hueOff val="0"/>
                <a:satOff val="0"/>
                <a:lumOff val="0"/>
                <a:alphaOff val="0"/>
                <a:tint val="42000"/>
                <a:satMod val="255000"/>
              </a:schemeClr>
            </a:gs>
            <a:gs pos="97000">
              <a:schemeClr val="accent4">
                <a:hueOff val="0"/>
                <a:satOff val="0"/>
                <a:lumOff val="0"/>
                <a:alphaOff val="0"/>
                <a:tint val="53000"/>
                <a:satMod val="260000"/>
              </a:schemeClr>
            </a:gs>
            <a:gs pos="100000">
              <a:schemeClr val="accent4">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Belonging</a:t>
          </a:r>
          <a:endParaRPr lang="en-US" sz="4100" kern="1200" dirty="0"/>
        </a:p>
      </dsp:txBody>
      <dsp:txXfrm>
        <a:off x="240766" y="1350431"/>
        <a:ext cx="2387630" cy="1633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45E97-4972-44F7-83AB-0B5F338E6065}">
      <dsp:nvSpPr>
        <dsp:cNvPr id="0" name=""/>
        <dsp:cNvSpPr/>
      </dsp:nvSpPr>
      <dsp:spPr>
        <a:xfrm>
          <a:off x="733425" y="0"/>
          <a:ext cx="6248400" cy="624840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6">
                  <a:lumMod val="50000"/>
                </a:schemeClr>
              </a:solidFill>
            </a:rPr>
            <a:t>Revelation</a:t>
          </a:r>
          <a:endParaRPr lang="en-US" sz="2800" kern="1200" dirty="0">
            <a:solidFill>
              <a:schemeClr val="accent6">
                <a:lumMod val="50000"/>
              </a:schemeClr>
            </a:solidFill>
          </a:endParaRPr>
        </a:p>
      </dsp:txBody>
      <dsp:txXfrm>
        <a:off x="2765717" y="312419"/>
        <a:ext cx="2183815" cy="937260"/>
      </dsp:txXfrm>
    </dsp:sp>
    <dsp:sp modelId="{DFE71E4E-8E2C-40B4-B77A-A2DD25A9BFC7}">
      <dsp:nvSpPr>
        <dsp:cNvPr id="0" name=""/>
        <dsp:cNvSpPr/>
      </dsp:nvSpPr>
      <dsp:spPr>
        <a:xfrm>
          <a:off x="1523988" y="1562099"/>
          <a:ext cx="4686300" cy="4686300"/>
        </a:xfrm>
        <a:prstGeom prst="ellipse">
          <a:avLst/>
        </a:prstGeom>
        <a:solidFill>
          <a:schemeClr val="accent3">
            <a:hueOff val="-1068292"/>
            <a:satOff val="-50000"/>
            <a:lumOff val="1569"/>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accent6">
                  <a:lumMod val="50000"/>
                </a:schemeClr>
              </a:solidFill>
            </a:rPr>
            <a:t>Evangelization</a:t>
          </a:r>
          <a:endParaRPr lang="en-US" sz="2500" kern="1200" dirty="0">
            <a:solidFill>
              <a:schemeClr val="accent6">
                <a:lumMod val="50000"/>
              </a:schemeClr>
            </a:solidFill>
          </a:endParaRPr>
        </a:p>
      </dsp:txBody>
      <dsp:txXfrm>
        <a:off x="2775230" y="1854993"/>
        <a:ext cx="2183815" cy="878681"/>
      </dsp:txXfrm>
    </dsp:sp>
    <dsp:sp modelId="{0392B2BF-4151-48D4-88BD-4FEB7EEA5789}">
      <dsp:nvSpPr>
        <dsp:cNvPr id="0" name=""/>
        <dsp:cNvSpPr/>
      </dsp:nvSpPr>
      <dsp:spPr>
        <a:xfrm>
          <a:off x="2295525" y="3124200"/>
          <a:ext cx="3124200" cy="3124200"/>
        </a:xfrm>
        <a:prstGeom prst="ellipse">
          <a:avLst/>
        </a:prstGeom>
        <a:solidFill>
          <a:schemeClr val="accent3">
            <a:hueOff val="-2136584"/>
            <a:satOff val="-100000"/>
            <a:lumOff val="3138"/>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accent6">
                  <a:lumMod val="50000"/>
                </a:schemeClr>
              </a:solidFill>
            </a:rPr>
            <a:t>Hospitality</a:t>
          </a:r>
          <a:endParaRPr lang="en-US" sz="2600" kern="1200" dirty="0">
            <a:solidFill>
              <a:schemeClr val="accent6">
                <a:lumMod val="50000"/>
              </a:schemeClr>
            </a:solidFill>
          </a:endParaRPr>
        </a:p>
      </dsp:txBody>
      <dsp:txXfrm>
        <a:off x="2753053" y="3905250"/>
        <a:ext cx="2209143" cy="1562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A9E99-77F3-4F4C-97BC-0E7AB54D1546}">
      <dsp:nvSpPr>
        <dsp:cNvPr id="0" name=""/>
        <dsp:cNvSpPr/>
      </dsp:nvSpPr>
      <dsp:spPr>
        <a:xfrm>
          <a:off x="1685178" y="207406"/>
          <a:ext cx="4116228" cy="1429512"/>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00F4BCB2-DC2C-41EB-AC27-B18941E63DD9}">
      <dsp:nvSpPr>
        <dsp:cNvPr id="0" name=""/>
        <dsp:cNvSpPr/>
      </dsp:nvSpPr>
      <dsp:spPr>
        <a:xfrm>
          <a:off x="3350815" y="3707796"/>
          <a:ext cx="797718" cy="510540"/>
        </a:xfrm>
        <a:prstGeom prst="downArrow">
          <a:avLst/>
        </a:prstGeom>
        <a:solidFill>
          <a:schemeClr val="accent2">
            <a:tint val="40000"/>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A99A9B8E-7084-499E-BFF1-47F08F49D7D6}">
      <dsp:nvSpPr>
        <dsp:cNvPr id="0" name=""/>
        <dsp:cNvSpPr/>
      </dsp:nvSpPr>
      <dsp:spPr>
        <a:xfrm>
          <a:off x="1835150" y="4116228"/>
          <a:ext cx="3829050" cy="957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t>Hospitality</a:t>
          </a:r>
          <a:endParaRPr lang="en-US" sz="3400" kern="1200" dirty="0"/>
        </a:p>
      </dsp:txBody>
      <dsp:txXfrm>
        <a:off x="1835150" y="4116228"/>
        <a:ext cx="3829050" cy="957262"/>
      </dsp:txXfrm>
    </dsp:sp>
    <dsp:sp modelId="{19CB983C-6DDA-4B6D-8EE8-F9527A9CF722}">
      <dsp:nvSpPr>
        <dsp:cNvPr id="0" name=""/>
        <dsp:cNvSpPr/>
      </dsp:nvSpPr>
      <dsp:spPr>
        <a:xfrm>
          <a:off x="2755906" y="76194"/>
          <a:ext cx="2132115" cy="1775066"/>
        </a:xfrm>
        <a:prstGeom prst="ellipse">
          <a:avLst/>
        </a:prstGeom>
        <a:gradFill rotWithShape="0">
          <a:gsLst>
            <a:gs pos="0">
              <a:schemeClr val="accent2">
                <a:hueOff val="0"/>
                <a:satOff val="0"/>
                <a:lumOff val="0"/>
                <a:alphaOff val="0"/>
                <a:tint val="92000"/>
                <a:satMod val="170000"/>
              </a:schemeClr>
            </a:gs>
            <a:gs pos="15000">
              <a:schemeClr val="accent2">
                <a:hueOff val="0"/>
                <a:satOff val="0"/>
                <a:lumOff val="0"/>
                <a:alphaOff val="0"/>
                <a:tint val="92000"/>
                <a:shade val="99000"/>
                <a:satMod val="170000"/>
              </a:schemeClr>
            </a:gs>
            <a:gs pos="62000">
              <a:schemeClr val="accent2">
                <a:hueOff val="0"/>
                <a:satOff val="0"/>
                <a:lumOff val="0"/>
                <a:alphaOff val="0"/>
                <a:tint val="96000"/>
                <a:shade val="80000"/>
                <a:satMod val="170000"/>
              </a:schemeClr>
            </a:gs>
            <a:gs pos="97000">
              <a:schemeClr val="accent2">
                <a:hueOff val="0"/>
                <a:satOff val="0"/>
                <a:lumOff val="0"/>
                <a:alphaOff val="0"/>
                <a:tint val="98000"/>
                <a:shade val="63000"/>
                <a:satMod val="170000"/>
              </a:schemeClr>
            </a:gs>
            <a:gs pos="100000">
              <a:schemeClr val="accent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Ministries</a:t>
          </a:r>
          <a:endParaRPr lang="en-US" sz="2600" kern="1200" dirty="0"/>
        </a:p>
      </dsp:txBody>
      <dsp:txXfrm>
        <a:off x="3068147" y="336146"/>
        <a:ext cx="1507633" cy="1255162"/>
      </dsp:txXfrm>
    </dsp:sp>
    <dsp:sp modelId="{C2C94512-04EA-49C0-BC81-61C9B16134AC}">
      <dsp:nvSpPr>
        <dsp:cNvPr id="0" name=""/>
        <dsp:cNvSpPr/>
      </dsp:nvSpPr>
      <dsp:spPr>
        <a:xfrm>
          <a:off x="1231905" y="609603"/>
          <a:ext cx="1979523" cy="1803597"/>
        </a:xfrm>
        <a:prstGeom prst="ellipse">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smtClean="0"/>
            <a:t>Lifestyle</a:t>
          </a:r>
          <a:endParaRPr lang="en-US" sz="2700" kern="1200" dirty="0"/>
        </a:p>
      </dsp:txBody>
      <dsp:txXfrm>
        <a:off x="1521799" y="873734"/>
        <a:ext cx="1399735" cy="1275335"/>
      </dsp:txXfrm>
    </dsp:sp>
    <dsp:sp modelId="{141E8DBF-EAAB-4E04-B513-F607957FE662}">
      <dsp:nvSpPr>
        <dsp:cNvPr id="0" name=""/>
        <dsp:cNvSpPr/>
      </dsp:nvSpPr>
      <dsp:spPr>
        <a:xfrm>
          <a:off x="4508503" y="609607"/>
          <a:ext cx="1892077" cy="1776918"/>
        </a:xfrm>
        <a:prstGeom prst="ellipse">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smtClean="0"/>
            <a:t>Access</a:t>
          </a:r>
          <a:endParaRPr lang="en-US" sz="2600" kern="1200" dirty="0"/>
        </a:p>
      </dsp:txBody>
      <dsp:txXfrm>
        <a:off x="4785591" y="869831"/>
        <a:ext cx="1337901" cy="1256470"/>
      </dsp:txXfrm>
    </dsp:sp>
    <dsp:sp modelId="{32B08378-9443-493A-A1E0-71712FFF0587}">
      <dsp:nvSpPr>
        <dsp:cNvPr id="0" name=""/>
        <dsp:cNvSpPr/>
      </dsp:nvSpPr>
      <dsp:spPr>
        <a:xfrm>
          <a:off x="241295" y="76187"/>
          <a:ext cx="7138089" cy="357378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882BF37-F345-41BF-B5F3-0AB2157717D7}" type="datetimeFigureOut">
              <a:rPr lang="en-US" smtClean="0"/>
              <a:pPr/>
              <a:t>11/13/2017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4FA6C14-8500-4F95-8CC6-96D6856135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FA6C14-8500-4F95-8CC6-96D685613521}" type="slidenum">
              <a:rPr lang="en-US" smtClean="0"/>
              <a:pPr/>
              <a:t>1</a:t>
            </a:fld>
            <a:endParaRPr lang="en-US"/>
          </a:p>
        </p:txBody>
      </p:sp>
    </p:spTree>
    <p:extLst>
      <p:ext uri="{BB962C8B-B14F-4D97-AF65-F5344CB8AC3E}">
        <p14:creationId xmlns:p14="http://schemas.microsoft.com/office/powerpoint/2010/main" val="110118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that we have reflected on the need for welcome and belonging, let’s look at its spiritual roots in Scripture and Tradition:</a:t>
            </a:r>
          </a:p>
          <a:p>
            <a:endParaRPr lang="en-US" dirty="0"/>
          </a:p>
          <a:p>
            <a:r>
              <a:rPr lang="en-US" dirty="0"/>
              <a:t>Hospitality = value in Middle Eastern society as far back as the time of Abraham and Sarah (circa 1800 BCE) in </a:t>
            </a:r>
            <a:r>
              <a:rPr lang="en-US" dirty="0" err="1"/>
              <a:t>Mamre</a:t>
            </a:r>
            <a:r>
              <a:rPr lang="en-US" dirty="0"/>
              <a:t> (</a:t>
            </a:r>
            <a:r>
              <a:rPr lang="en-US" dirty="0" err="1"/>
              <a:t>Gn</a:t>
            </a:r>
            <a:r>
              <a:rPr lang="en-US" dirty="0"/>
              <a:t> 18: 1-8).  3 visiting angels bless Abraham and Sarah for their hospitality by promising them a son within the year.  Granted, they had been promised descendants as numerous as the stars and the grains of sand already, but this generosity moves their covenant with God forward to the definitive promise of Isaac’s birth.  Abraham and Sarah did not initially know who the three visitors were; the fact that </a:t>
            </a:r>
            <a:r>
              <a:rPr lang="en-US" u="sng" dirty="0"/>
              <a:t>they welcomed anyone seems particularly pleasing to God</a:t>
            </a:r>
            <a:r>
              <a:rPr lang="en-US" dirty="0"/>
              <a:t>.  </a:t>
            </a:r>
            <a:r>
              <a:rPr lang="en-US" dirty="0">
                <a:sym typeface="Wingdings" panose="05000000000000000000" pitchFamily="2" charset="2"/>
              </a:rPr>
              <a:t> E</a:t>
            </a:r>
            <a:r>
              <a:rPr lang="en-US" dirty="0"/>
              <a:t>ncouragement in </a:t>
            </a:r>
            <a:r>
              <a:rPr lang="en-US" dirty="0" err="1"/>
              <a:t>Heb</a:t>
            </a:r>
            <a:r>
              <a:rPr lang="en-US" dirty="0"/>
              <a:t> 13:2 : “Do not neglect to show hospitality to strangers, for by doing that some have entertained angels without knowing it.”</a:t>
            </a:r>
          </a:p>
          <a:p>
            <a:r>
              <a:rPr lang="en-US" dirty="0"/>
              <a:t> </a:t>
            </a:r>
          </a:p>
          <a:p>
            <a:r>
              <a:rPr lang="en-US" dirty="0"/>
              <a:t>In Psalm 23, the Lord models hospitality in a way that gives great comfort to the singer.  The singer finds safety, security, food, honor and distinction, forgiveness, goodness and a home with the Lord.  Who has not read this and thought, “Oh, I would love to have that!”</a:t>
            </a:r>
          </a:p>
        </p:txBody>
      </p:sp>
      <p:sp>
        <p:nvSpPr>
          <p:cNvPr id="4" name="Slide Number Placeholder 3"/>
          <p:cNvSpPr>
            <a:spLocks noGrp="1"/>
          </p:cNvSpPr>
          <p:nvPr>
            <p:ph type="sldNum" sz="quarter" idx="10"/>
          </p:nvPr>
        </p:nvSpPr>
        <p:spPr/>
        <p:txBody>
          <a:bodyPr/>
          <a:lstStyle/>
          <a:p>
            <a:fld id="{4FE1CBCA-CF88-4B51-95B2-13D5C2BD1B69}" type="slidenum">
              <a:rPr lang="en-US" smtClean="0"/>
              <a:pPr/>
              <a:t>10</a:t>
            </a:fld>
            <a:endParaRPr lang="en-US"/>
          </a:p>
        </p:txBody>
      </p:sp>
    </p:spTree>
    <p:extLst>
      <p:ext uri="{BB962C8B-B14F-4D97-AF65-F5344CB8AC3E}">
        <p14:creationId xmlns:p14="http://schemas.microsoft.com/office/powerpoint/2010/main" val="4060790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Throughout Scripture God models hospitality and pointedly</a:t>
            </a:r>
            <a:r>
              <a:rPr lang="en-US" baseline="0" dirty="0" smtClean="0"/>
              <a:t> calls on us to show it.</a:t>
            </a:r>
          </a:p>
          <a:p>
            <a:r>
              <a:rPr lang="en-US" baseline="0" dirty="0" smtClean="0"/>
              <a:t>Perhaps most pointedly in this passage. – only thing required for entrance into heaven!</a:t>
            </a:r>
          </a:p>
          <a:p>
            <a:endParaRPr lang="en-US" baseline="0" dirty="0" smtClean="0"/>
          </a:p>
          <a:p>
            <a:r>
              <a:rPr lang="en-US" baseline="0" dirty="0" smtClean="0"/>
              <a:t>FINISH 6:27</a:t>
            </a:r>
          </a:p>
        </p:txBody>
      </p:sp>
      <p:sp>
        <p:nvSpPr>
          <p:cNvPr id="4" name="Slide Number Placeholder 3"/>
          <p:cNvSpPr>
            <a:spLocks noGrp="1"/>
          </p:cNvSpPr>
          <p:nvPr>
            <p:ph type="sldNum" sz="quarter" idx="10"/>
          </p:nvPr>
        </p:nvSpPr>
        <p:spPr/>
        <p:txBody>
          <a:bodyPr/>
          <a:lstStyle/>
          <a:p>
            <a:fld id="{4FE1CBCA-CF88-4B51-95B2-13D5C2BD1B69}" type="slidenum">
              <a:rPr lang="en-US" smtClean="0"/>
              <a:pPr/>
              <a:t>11</a:t>
            </a:fld>
            <a:endParaRPr lang="en-US"/>
          </a:p>
        </p:txBody>
      </p:sp>
    </p:spTree>
    <p:extLst>
      <p:ext uri="{BB962C8B-B14F-4D97-AF65-F5344CB8AC3E}">
        <p14:creationId xmlns:p14="http://schemas.microsoft.com/office/powerpoint/2010/main" val="2107880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interior</a:t>
            </a:r>
            <a:r>
              <a:rPr lang="en-US" baseline="0" dirty="0" smtClean="0"/>
              <a:t> efforts needed for hospitality </a:t>
            </a:r>
            <a:r>
              <a:rPr lang="en-US" baseline="0" dirty="0" smtClean="0">
                <a:sym typeface="Wingdings" pitchFamily="2" charset="2"/>
              </a:rPr>
              <a:t>A.</a:t>
            </a:r>
            <a:endParaRPr lang="en-US" baseline="0" dirty="0" smtClean="0"/>
          </a:p>
          <a:p>
            <a:r>
              <a:rPr lang="en-US" baseline="0" dirty="0" smtClean="0"/>
              <a:t>Read passages and emphasize the power of each statement – not “like” but really Jesus</a:t>
            </a:r>
            <a:endParaRPr lang="en-US" dirty="0"/>
          </a:p>
        </p:txBody>
      </p:sp>
      <p:sp>
        <p:nvSpPr>
          <p:cNvPr id="4" name="Slide Number Placeholder 3"/>
          <p:cNvSpPr>
            <a:spLocks noGrp="1"/>
          </p:cNvSpPr>
          <p:nvPr>
            <p:ph type="sldNum" sz="quarter" idx="10"/>
          </p:nvPr>
        </p:nvSpPr>
        <p:spPr/>
        <p:txBody>
          <a:bodyPr/>
          <a:lstStyle/>
          <a:p>
            <a:fld id="{4FE1CBCA-CF88-4B51-95B2-13D5C2BD1B69}" type="slidenum">
              <a:rPr lang="en-US" smtClean="0"/>
              <a:pPr/>
              <a:t>12</a:t>
            </a:fld>
            <a:endParaRPr lang="en-US"/>
          </a:p>
        </p:txBody>
      </p:sp>
    </p:spTree>
    <p:extLst>
      <p:ext uri="{BB962C8B-B14F-4D97-AF65-F5344CB8AC3E}">
        <p14:creationId xmlns:p14="http://schemas.microsoft.com/office/powerpoint/2010/main" val="1324246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idea of seeing Christ</a:t>
            </a:r>
            <a:r>
              <a:rPr lang="en-US" baseline="0" dirty="0" smtClean="0"/>
              <a:t> in others continues thru C history</a:t>
            </a:r>
          </a:p>
          <a:p>
            <a:r>
              <a:rPr lang="en-US" baseline="0" dirty="0" smtClean="0"/>
              <a:t>Benedict (6</a:t>
            </a:r>
            <a:r>
              <a:rPr lang="en-US" baseline="30000" dirty="0" smtClean="0"/>
              <a:t>th</a:t>
            </a:r>
            <a:r>
              <a:rPr lang="en-US" baseline="0" dirty="0" smtClean="0"/>
              <a:t> century)</a:t>
            </a:r>
          </a:p>
        </p:txBody>
      </p:sp>
      <p:sp>
        <p:nvSpPr>
          <p:cNvPr id="4" name="Slide Number Placeholder 3"/>
          <p:cNvSpPr>
            <a:spLocks noGrp="1"/>
          </p:cNvSpPr>
          <p:nvPr>
            <p:ph type="sldNum" sz="quarter" idx="10"/>
          </p:nvPr>
        </p:nvSpPr>
        <p:spPr/>
        <p:txBody>
          <a:bodyPr/>
          <a:lstStyle/>
          <a:p>
            <a:fld id="{4FE1CBCA-CF88-4B51-95B2-13D5C2BD1B69}" type="slidenum">
              <a:rPr lang="en-US" smtClean="0"/>
              <a:pPr/>
              <a:t>13</a:t>
            </a:fld>
            <a:endParaRPr lang="en-US"/>
          </a:p>
        </p:txBody>
      </p:sp>
    </p:spTree>
    <p:extLst>
      <p:ext uri="{BB962C8B-B14F-4D97-AF65-F5344CB8AC3E}">
        <p14:creationId xmlns:p14="http://schemas.microsoft.com/office/powerpoint/2010/main" val="2236781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2nd</a:t>
            </a:r>
            <a:r>
              <a:rPr lang="en-US" baseline="0" dirty="0" smtClean="0"/>
              <a:t> interior action –so powerfully summed up at Last Supper</a:t>
            </a:r>
            <a:endParaRPr lang="en-US" dirty="0"/>
          </a:p>
        </p:txBody>
      </p:sp>
      <p:sp>
        <p:nvSpPr>
          <p:cNvPr id="4" name="Slide Number Placeholder 3"/>
          <p:cNvSpPr>
            <a:spLocks noGrp="1"/>
          </p:cNvSpPr>
          <p:nvPr>
            <p:ph type="sldNum" sz="quarter" idx="10"/>
          </p:nvPr>
        </p:nvSpPr>
        <p:spPr/>
        <p:txBody>
          <a:bodyPr/>
          <a:lstStyle/>
          <a:p>
            <a:fld id="{4FE1CBCA-CF88-4B51-95B2-13D5C2BD1B69}" type="slidenum">
              <a:rPr lang="en-US" smtClean="0"/>
              <a:pPr/>
              <a:t>14</a:t>
            </a:fld>
            <a:endParaRPr lang="en-US"/>
          </a:p>
        </p:txBody>
      </p:sp>
    </p:spTree>
    <p:extLst>
      <p:ext uri="{BB962C8B-B14F-4D97-AF65-F5344CB8AC3E}">
        <p14:creationId xmlns:p14="http://schemas.microsoft.com/office/powerpoint/2010/main" val="3004205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Beautifully spelled out by St Teresa (16</a:t>
            </a:r>
            <a:r>
              <a:rPr lang="en-US" baseline="30000" dirty="0" smtClean="0"/>
              <a:t>th</a:t>
            </a:r>
            <a:r>
              <a:rPr lang="en-US" dirty="0" smtClean="0"/>
              <a:t> century)</a:t>
            </a:r>
          </a:p>
          <a:p>
            <a:r>
              <a:rPr lang="en-US" dirty="0" smtClean="0"/>
              <a:t>Prayerfully consider –reaction?</a:t>
            </a:r>
            <a:endParaRPr lang="en-US" dirty="0"/>
          </a:p>
        </p:txBody>
      </p:sp>
      <p:sp>
        <p:nvSpPr>
          <p:cNvPr id="4" name="Slide Number Placeholder 3"/>
          <p:cNvSpPr>
            <a:spLocks noGrp="1"/>
          </p:cNvSpPr>
          <p:nvPr>
            <p:ph type="sldNum" sz="quarter" idx="10"/>
          </p:nvPr>
        </p:nvSpPr>
        <p:spPr/>
        <p:txBody>
          <a:bodyPr/>
          <a:lstStyle/>
          <a:p>
            <a:fld id="{4FE1CBCA-CF88-4B51-95B2-13D5C2BD1B69}" type="slidenum">
              <a:rPr lang="en-US" smtClean="0"/>
              <a:pPr/>
              <a:t>15</a:t>
            </a:fld>
            <a:endParaRPr lang="en-US"/>
          </a:p>
        </p:txBody>
      </p:sp>
    </p:spTree>
    <p:extLst>
      <p:ext uri="{BB962C8B-B14F-4D97-AF65-F5344CB8AC3E}">
        <p14:creationId xmlns:p14="http://schemas.microsoft.com/office/powerpoint/2010/main" val="2568845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More recently, in their lovely book, </a:t>
            </a:r>
            <a:r>
              <a:rPr lang="en-US" i="1" baseline="0" dirty="0" smtClean="0"/>
              <a:t>A Guide for Ushers and Greeters, </a:t>
            </a:r>
            <a:r>
              <a:rPr lang="en-US" i="0" baseline="0" dirty="0" smtClean="0"/>
              <a:t>Kerrie Ferrell and Paul Turner remind us that “</a:t>
            </a:r>
            <a:r>
              <a:rPr lang="en-US" b="1" i="0" baseline="0" dirty="0" smtClean="0"/>
              <a:t>We greet Christ in one another long before we receive him in the sacrament of Communion.”  </a:t>
            </a:r>
            <a:r>
              <a:rPr lang="en-US" b="0" i="0" baseline="0" dirty="0" smtClean="0"/>
              <a:t>They are speaking particularly about the value of those ministries, but I would like to broaden this idea.  If we are not bringing Christ to people in our day-to-day lives, the Eucharist will not be effective.</a:t>
            </a:r>
            <a:endParaRPr lang="en-US" b="1" i="0" baseline="0" dirty="0" smtClean="0"/>
          </a:p>
          <a:p>
            <a:endParaRPr lang="en-US" b="0" i="0" baseline="0" dirty="0" smtClean="0"/>
          </a:p>
          <a:p>
            <a:r>
              <a:rPr lang="en-US" b="0" baseline="0" dirty="0" smtClean="0"/>
              <a:t>So</a:t>
            </a:r>
            <a:r>
              <a:rPr lang="en-US" baseline="0" dirty="0" smtClean="0"/>
              <a:t> we come full circle: Hospitality evangelizes. If I can be Christ for others, they can begin to hear the Good News.  They can begin to have a relationship with God.  </a:t>
            </a:r>
          </a:p>
          <a:p>
            <a:endParaRPr lang="en-US" baseline="0" dirty="0" smtClean="0"/>
          </a:p>
          <a:p>
            <a:r>
              <a:rPr lang="en-US" baseline="0" dirty="0" smtClean="0"/>
              <a:t>And this Good News is needed both by those who are not connected with our church and by those who are coming weekly.  Everyone needs to hear the Good News that God is wildly in love with them.</a:t>
            </a:r>
          </a:p>
        </p:txBody>
      </p:sp>
      <p:sp>
        <p:nvSpPr>
          <p:cNvPr id="4" name="Slide Number Placeholder 3"/>
          <p:cNvSpPr>
            <a:spLocks noGrp="1"/>
          </p:cNvSpPr>
          <p:nvPr>
            <p:ph type="sldNum" sz="quarter" idx="10"/>
          </p:nvPr>
        </p:nvSpPr>
        <p:spPr/>
        <p:txBody>
          <a:bodyPr/>
          <a:lstStyle/>
          <a:p>
            <a:fld id="{4FE1CBCA-CF88-4B51-95B2-13D5C2BD1B69}" type="slidenum">
              <a:rPr lang="en-US" smtClean="0"/>
              <a:pPr/>
              <a:t>16</a:t>
            </a:fld>
            <a:endParaRPr lang="en-US"/>
          </a:p>
        </p:txBody>
      </p:sp>
    </p:spTree>
    <p:extLst>
      <p:ext uri="{BB962C8B-B14F-4D97-AF65-F5344CB8AC3E}">
        <p14:creationId xmlns:p14="http://schemas.microsoft.com/office/powerpoint/2010/main" val="991989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help you organize your thinking around a rather huge topic, we have divided Hospitality into 3 segments.  All are needed, but Rome wasn’t built in a day.  So as I walk through the following information, be affirmed in what you are already doing and think about what is a manageable next step.</a:t>
            </a:r>
            <a:endParaRPr lang="en-US" dirty="0"/>
          </a:p>
        </p:txBody>
      </p:sp>
      <p:sp>
        <p:nvSpPr>
          <p:cNvPr id="4" name="Slide Number Placeholder 3"/>
          <p:cNvSpPr>
            <a:spLocks noGrp="1"/>
          </p:cNvSpPr>
          <p:nvPr>
            <p:ph type="sldNum" sz="quarter" idx="10"/>
          </p:nvPr>
        </p:nvSpPr>
        <p:spPr/>
        <p:txBody>
          <a:bodyPr/>
          <a:lstStyle/>
          <a:p>
            <a:fld id="{84FA6C14-8500-4F95-8CC6-96D68561352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Lifestyle</a:t>
            </a:r>
            <a:r>
              <a:rPr lang="en-US" baseline="0" dirty="0" smtClean="0"/>
              <a:t> = an overall attitude that is needed.  If all I said is true about God’s own hospitality and your need to be hospitable, then hospitality is not just an isolated ministry for a few outgoing people.  It is everyone’s ministry by virtue of their baptism.</a:t>
            </a:r>
            <a:endParaRPr lang="en-US" dirty="0"/>
          </a:p>
        </p:txBody>
      </p:sp>
      <p:sp>
        <p:nvSpPr>
          <p:cNvPr id="4" name="Slide Number Placeholder 3"/>
          <p:cNvSpPr>
            <a:spLocks noGrp="1"/>
          </p:cNvSpPr>
          <p:nvPr>
            <p:ph type="sldNum" sz="quarter" idx="10"/>
          </p:nvPr>
        </p:nvSpPr>
        <p:spPr/>
        <p:txBody>
          <a:bodyPr/>
          <a:lstStyle/>
          <a:p>
            <a:fld id="{84FA6C14-8500-4F95-8CC6-96D68561352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Part 1</a:t>
            </a:r>
            <a:r>
              <a:rPr lang="en-US" dirty="0" smtClean="0"/>
              <a:t>: My own welcoming</a:t>
            </a:r>
            <a:r>
              <a:rPr lang="en-US" b="1" dirty="0" smtClean="0"/>
              <a:t> lifestyle</a:t>
            </a:r>
          </a:p>
          <a:p>
            <a:endParaRPr lang="en-US" dirty="0" smtClean="0"/>
          </a:p>
          <a:p>
            <a:r>
              <a:rPr lang="en-US" dirty="0" smtClean="0"/>
              <a:t>Here’s a personal inventory about your</a:t>
            </a:r>
            <a:r>
              <a:rPr lang="en-US" baseline="0" dirty="0" smtClean="0"/>
              <a:t> behavior as a member of the parish.</a:t>
            </a:r>
            <a:endParaRPr lang="en-US" dirty="0" smtClean="0"/>
          </a:p>
          <a:p>
            <a:r>
              <a:rPr lang="en-US" dirty="0" smtClean="0"/>
              <a:t>As statements unroll on the screen,</a:t>
            </a:r>
            <a:r>
              <a:rPr lang="en-US" baseline="0" dirty="0" smtClean="0"/>
              <a:t> answer in your heart.</a:t>
            </a:r>
          </a:p>
        </p:txBody>
      </p:sp>
      <p:sp>
        <p:nvSpPr>
          <p:cNvPr id="4" name="Slide Number Placeholder 3"/>
          <p:cNvSpPr>
            <a:spLocks noGrp="1"/>
          </p:cNvSpPr>
          <p:nvPr>
            <p:ph type="sldNum" sz="quarter" idx="10"/>
          </p:nvPr>
        </p:nvSpPr>
        <p:spPr/>
        <p:txBody>
          <a:bodyPr/>
          <a:lstStyle/>
          <a:p>
            <a:fld id="{4FE1CBCA-CF88-4B51-95B2-13D5C2BD1B69}" type="slidenum">
              <a:rPr lang="en-US" smtClean="0"/>
              <a:pPr/>
              <a:t>19</a:t>
            </a:fld>
            <a:endParaRPr lang="en-US"/>
          </a:p>
        </p:txBody>
      </p:sp>
    </p:spTree>
    <p:extLst>
      <p:ext uri="{BB962C8B-B14F-4D97-AF65-F5344CB8AC3E}">
        <p14:creationId xmlns:p14="http://schemas.microsoft.com/office/powerpoint/2010/main" val="3405051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Goals for tonight:</a:t>
            </a:r>
          </a:p>
          <a:p>
            <a:r>
              <a:rPr lang="en-US" baseline="0" dirty="0" smtClean="0"/>
              <a:t>Introduce you briefly to your role as a CT member</a:t>
            </a:r>
          </a:p>
          <a:p>
            <a:r>
              <a:rPr lang="en-US" baseline="0" dirty="0" smtClean="0"/>
              <a:t>Introduce you to Welcome and Hospitality as an essential element of a Catholic Christian parish.</a:t>
            </a:r>
          </a:p>
          <a:p>
            <a:r>
              <a:rPr lang="en-US" baseline="0" dirty="0" smtClean="0"/>
              <a:t>Get you thinking about a direction for this parish.</a:t>
            </a:r>
            <a:endParaRPr lang="en-US" dirty="0" smtClean="0"/>
          </a:p>
          <a:p>
            <a:endParaRPr lang="en-US" dirty="0"/>
          </a:p>
        </p:txBody>
      </p:sp>
      <p:sp>
        <p:nvSpPr>
          <p:cNvPr id="4" name="Slide Number Placeholder 3"/>
          <p:cNvSpPr>
            <a:spLocks noGrp="1"/>
          </p:cNvSpPr>
          <p:nvPr>
            <p:ph type="sldNum" sz="quarter" idx="10"/>
          </p:nvPr>
        </p:nvSpPr>
        <p:spPr/>
        <p:txBody>
          <a:bodyPr/>
          <a:lstStyle/>
          <a:p>
            <a:fld id="{84FA6C14-8500-4F95-8CC6-96D685613521}" type="slidenum">
              <a:rPr lang="en-US" smtClean="0"/>
              <a:pPr/>
              <a:t>2</a:t>
            </a:fld>
            <a:endParaRPr lang="en-US"/>
          </a:p>
        </p:txBody>
      </p:sp>
    </p:spTree>
    <p:extLst>
      <p:ext uri="{BB962C8B-B14F-4D97-AF65-F5344CB8AC3E}">
        <p14:creationId xmlns:p14="http://schemas.microsoft.com/office/powerpoint/2010/main" val="762845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Ferrell</a:t>
            </a:r>
            <a:r>
              <a:rPr lang="en-US" baseline="0" dirty="0" smtClean="0"/>
              <a:t> and Turner propose in their Guide to Ushers and Greeters the following.  READ SLIDE.  So I need to raise my awareness of how I am welcoming in all aspects of my life.  </a:t>
            </a:r>
          </a:p>
          <a:p>
            <a:pPr>
              <a:buFont typeface="Arial" pitchFamily="34" charset="0"/>
              <a:buChar char="•"/>
            </a:pPr>
            <a:r>
              <a:rPr lang="en-US" baseline="0" dirty="0" smtClean="0"/>
              <a:t>It’s that being Christ and seeing Christ overflowing beyond church property and making Eucharist possible.  </a:t>
            </a:r>
          </a:p>
          <a:p>
            <a:pPr>
              <a:buFont typeface="Arial" pitchFamily="34" charset="0"/>
              <a:buChar char="•"/>
            </a:pPr>
            <a:r>
              <a:rPr lang="en-US" baseline="0" dirty="0" smtClean="0"/>
              <a:t>It’s how you evangelize</a:t>
            </a:r>
          </a:p>
        </p:txBody>
      </p:sp>
      <p:sp>
        <p:nvSpPr>
          <p:cNvPr id="4" name="Slide Number Placeholder 3"/>
          <p:cNvSpPr>
            <a:spLocks noGrp="1"/>
          </p:cNvSpPr>
          <p:nvPr>
            <p:ph type="sldNum" sz="quarter" idx="10"/>
          </p:nvPr>
        </p:nvSpPr>
        <p:spPr/>
        <p:txBody>
          <a:bodyPr/>
          <a:lstStyle/>
          <a:p>
            <a:fld id="{4FE1CBCA-CF88-4B51-95B2-13D5C2BD1B69}" type="slidenum">
              <a:rPr lang="en-US" smtClean="0"/>
              <a:pPr/>
              <a:t>20</a:t>
            </a:fld>
            <a:endParaRPr lang="en-US"/>
          </a:p>
        </p:txBody>
      </p:sp>
    </p:spTree>
    <p:extLst>
      <p:ext uri="{BB962C8B-B14F-4D97-AF65-F5344CB8AC3E}">
        <p14:creationId xmlns:p14="http://schemas.microsoft.com/office/powerpoint/2010/main" val="1712103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Part 2: </a:t>
            </a:r>
            <a:r>
              <a:rPr lang="en-US" dirty="0" smtClean="0"/>
              <a:t>The Parish’s Welcoming </a:t>
            </a:r>
            <a:r>
              <a:rPr lang="en-US" b="1" dirty="0" smtClean="0"/>
              <a:t>Lifestyle</a:t>
            </a:r>
          </a:p>
          <a:p>
            <a:endParaRPr lang="en-US" dirty="0" smtClean="0"/>
          </a:p>
          <a:p>
            <a:r>
              <a:rPr lang="en-US" dirty="0" smtClean="0"/>
              <a:t>Not</a:t>
            </a:r>
            <a:r>
              <a:rPr lang="en-US" baseline="0" dirty="0" smtClean="0"/>
              <a:t> only do I need to be a welcoming individual, our whole parish needs to be hospitable</a:t>
            </a:r>
            <a:endParaRPr lang="en-US" dirty="0" smtClean="0"/>
          </a:p>
          <a:p>
            <a:r>
              <a:rPr lang="en-US" dirty="0" smtClean="0"/>
              <a:t>Let’s reflect on our</a:t>
            </a:r>
            <a:r>
              <a:rPr lang="en-US" baseline="0" dirty="0" smtClean="0"/>
              <a:t> parish as a welcoming place and ways we can bring hospitality to our ministries</a:t>
            </a:r>
          </a:p>
          <a:p>
            <a:endParaRPr lang="en-US" baseline="0" dirty="0" smtClean="0"/>
          </a:p>
          <a:p>
            <a:r>
              <a:rPr lang="en-US" baseline="0" dirty="0" smtClean="0"/>
              <a:t>Walk thru slide</a:t>
            </a:r>
          </a:p>
          <a:p>
            <a:endParaRPr lang="en-US" baseline="0" dirty="0" smtClean="0"/>
          </a:p>
          <a:p>
            <a:r>
              <a:rPr lang="en-US" baseline="0" dirty="0" smtClean="0"/>
              <a:t>Segue to next slide with discussion questions.</a:t>
            </a:r>
            <a:endParaRPr lang="en-US" dirty="0"/>
          </a:p>
        </p:txBody>
      </p:sp>
      <p:sp>
        <p:nvSpPr>
          <p:cNvPr id="4" name="Slide Number Placeholder 3"/>
          <p:cNvSpPr>
            <a:spLocks noGrp="1"/>
          </p:cNvSpPr>
          <p:nvPr>
            <p:ph type="sldNum" sz="quarter" idx="10"/>
          </p:nvPr>
        </p:nvSpPr>
        <p:spPr/>
        <p:txBody>
          <a:bodyPr/>
          <a:lstStyle/>
          <a:p>
            <a:fld id="{4FE1CBCA-CF88-4B51-95B2-13D5C2BD1B69}" type="slidenum">
              <a:rPr lang="en-US" smtClean="0"/>
              <a:pPr/>
              <a:t>21</a:t>
            </a:fld>
            <a:endParaRPr lang="en-US"/>
          </a:p>
        </p:txBody>
      </p:sp>
    </p:spTree>
    <p:extLst>
      <p:ext uri="{BB962C8B-B14F-4D97-AF65-F5344CB8AC3E}">
        <p14:creationId xmlns:p14="http://schemas.microsoft.com/office/powerpoint/2010/main" val="1951100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E1CBCA-CF88-4B51-95B2-13D5C2BD1B69}" type="slidenum">
              <a:rPr lang="en-US" smtClean="0"/>
              <a:pPr/>
              <a:t>22</a:t>
            </a:fld>
            <a:endParaRPr lang="en-US"/>
          </a:p>
        </p:txBody>
      </p:sp>
    </p:spTree>
    <p:extLst>
      <p:ext uri="{BB962C8B-B14F-4D97-AF65-F5344CB8AC3E}">
        <p14:creationId xmlns:p14="http://schemas.microsoft.com/office/powerpoint/2010/main" val="503134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a:t>
            </a:r>
            <a:r>
              <a:rPr lang="en-US" dirty="0" smtClean="0"/>
              <a:t>Minutes</a:t>
            </a:r>
          </a:p>
          <a:p>
            <a:pPr defTabSz="931774"/>
            <a:endParaRPr lang="en-US" b="1" dirty="0" smtClean="0"/>
          </a:p>
          <a:p>
            <a:pPr defTabSz="931774"/>
            <a:r>
              <a:rPr lang="en-US" b="1" dirty="0" smtClean="0"/>
              <a:t>10 Min BREAK </a:t>
            </a:r>
            <a:r>
              <a:rPr lang="en-US" b="0" dirty="0" smtClean="0"/>
              <a:t>(7:45-7:55)</a:t>
            </a:r>
            <a:endParaRPr lang="en-US" b="1" dirty="0" smtClean="0"/>
          </a:p>
        </p:txBody>
      </p:sp>
      <p:sp>
        <p:nvSpPr>
          <p:cNvPr id="4" name="Slide Number Placeholder 3"/>
          <p:cNvSpPr>
            <a:spLocks noGrp="1"/>
          </p:cNvSpPr>
          <p:nvPr>
            <p:ph type="sldNum" sz="quarter" idx="10"/>
          </p:nvPr>
        </p:nvSpPr>
        <p:spPr/>
        <p:txBody>
          <a:bodyPr/>
          <a:lstStyle/>
          <a:p>
            <a:fld id="{84FA6C14-8500-4F95-8CC6-96D685613521}" type="slidenum">
              <a:rPr lang="en-US" smtClean="0"/>
              <a:pPr/>
              <a:t>23</a:t>
            </a:fld>
            <a:endParaRPr lang="en-US"/>
          </a:p>
        </p:txBody>
      </p:sp>
    </p:spTree>
    <p:extLst>
      <p:ext uri="{BB962C8B-B14F-4D97-AF65-F5344CB8AC3E}">
        <p14:creationId xmlns:p14="http://schemas.microsoft.com/office/powerpoint/2010/main" val="2576575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HAM IT UP: Your parish’s physical plant is speaking?  Can you hear it?</a:t>
            </a:r>
          </a:p>
          <a:p>
            <a:r>
              <a:rPr lang="en-US" baseline="0" dirty="0" smtClean="0"/>
              <a:t>Perhaps you cannot because you have many experiences with it and the memories of all those experiences are louder in your head.</a:t>
            </a:r>
          </a:p>
          <a:p>
            <a:r>
              <a:rPr lang="en-US" baseline="0" dirty="0" smtClean="0"/>
              <a:t>But what if I am a newcomer?  What would I hear?</a:t>
            </a:r>
          </a:p>
          <a:p>
            <a:endParaRPr lang="en-US" baseline="0" dirty="0" smtClean="0"/>
          </a:p>
          <a:p>
            <a:r>
              <a:rPr lang="en-US" baseline="0" dirty="0" smtClean="0"/>
              <a:t>Your physical plant speaks loud and clear to newcomers or infrequent visitors and it tells them who is welcome and who is not.</a:t>
            </a:r>
          </a:p>
          <a:p>
            <a:pPr>
              <a:buFont typeface="Arial" pitchFamily="34" charset="0"/>
              <a:buChar char="•"/>
            </a:pPr>
            <a:r>
              <a:rPr lang="en-US" baseline="0" dirty="0" smtClean="0"/>
              <a:t>If I am elderly or disabled, can I get in?</a:t>
            </a:r>
          </a:p>
          <a:p>
            <a:pPr>
              <a:buFont typeface="Arial" pitchFamily="34" charset="0"/>
              <a:buChar char="•"/>
            </a:pPr>
            <a:r>
              <a:rPr lang="en-US" baseline="0" dirty="0" smtClean="0"/>
              <a:t>If I am elderly or disabled, can I serve or only watch?</a:t>
            </a:r>
          </a:p>
          <a:p>
            <a:pPr>
              <a:buFont typeface="Arial" pitchFamily="34" charset="0"/>
              <a:buChar char="•"/>
            </a:pPr>
            <a:r>
              <a:rPr lang="en-US" baseline="0" dirty="0" smtClean="0"/>
              <a:t>If I am new, can I find an open door or figure out how to get inside?</a:t>
            </a:r>
            <a:endParaRPr lang="en-US" dirty="0"/>
          </a:p>
        </p:txBody>
      </p:sp>
      <p:sp>
        <p:nvSpPr>
          <p:cNvPr id="4" name="Slide Number Placeholder 3"/>
          <p:cNvSpPr>
            <a:spLocks noGrp="1"/>
          </p:cNvSpPr>
          <p:nvPr>
            <p:ph type="sldNum" sz="quarter" idx="10"/>
          </p:nvPr>
        </p:nvSpPr>
        <p:spPr/>
        <p:txBody>
          <a:bodyPr/>
          <a:lstStyle/>
          <a:p>
            <a:fld id="{84FA6C14-8500-4F95-8CC6-96D68561352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10 minutes</a:t>
            </a:r>
            <a:endParaRPr lang="en-US" b="1" baseline="0" dirty="0" smtClean="0"/>
          </a:p>
        </p:txBody>
      </p:sp>
      <p:sp>
        <p:nvSpPr>
          <p:cNvPr id="4" name="Slide Number Placeholder 3"/>
          <p:cNvSpPr>
            <a:spLocks noGrp="1"/>
          </p:cNvSpPr>
          <p:nvPr>
            <p:ph type="sldNum" sz="quarter" idx="10"/>
          </p:nvPr>
        </p:nvSpPr>
        <p:spPr/>
        <p:txBody>
          <a:bodyPr/>
          <a:lstStyle/>
          <a:p>
            <a:fld id="{4FE1CBCA-CF88-4B51-95B2-13D5C2BD1B69}" type="slidenum">
              <a:rPr lang="en-US" smtClean="0"/>
              <a:pPr/>
              <a:t>25</a:t>
            </a:fld>
            <a:endParaRPr lang="en-US"/>
          </a:p>
        </p:txBody>
      </p:sp>
    </p:spTree>
    <p:extLst>
      <p:ext uri="{BB962C8B-B14F-4D97-AF65-F5344CB8AC3E}">
        <p14:creationId xmlns:p14="http://schemas.microsoft.com/office/powerpoint/2010/main" val="4092576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endParaRPr lang="en-US" dirty="0" smtClean="0"/>
          </a:p>
        </p:txBody>
      </p:sp>
      <p:sp>
        <p:nvSpPr>
          <p:cNvPr id="4" name="Slide Number Placeholder 3"/>
          <p:cNvSpPr>
            <a:spLocks noGrp="1"/>
          </p:cNvSpPr>
          <p:nvPr>
            <p:ph type="sldNum" sz="quarter" idx="10"/>
          </p:nvPr>
        </p:nvSpPr>
        <p:spPr/>
        <p:txBody>
          <a:bodyPr/>
          <a:lstStyle/>
          <a:p>
            <a:fld id="{3DFA1281-F353-4936-BEF1-8A31118CC9F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FA6C14-8500-4F95-8CC6-96D685613521}" type="slidenum">
              <a:rPr lang="en-US" smtClean="0"/>
              <a:pPr/>
              <a:t>27</a:t>
            </a:fld>
            <a:endParaRPr lang="en-US"/>
          </a:p>
        </p:txBody>
      </p:sp>
    </p:spTree>
    <p:extLst>
      <p:ext uri="{BB962C8B-B14F-4D97-AF65-F5344CB8AC3E}">
        <p14:creationId xmlns:p14="http://schemas.microsoft.com/office/powerpoint/2010/main" val="4243501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also formal ministries that a</a:t>
            </a:r>
            <a:r>
              <a:rPr lang="en-US" baseline="0" dirty="0" smtClean="0"/>
              <a:t> parish can consider.  Each one adds to the welcoming atmosphere of the parish.</a:t>
            </a:r>
          </a:p>
          <a:p>
            <a:pPr marL="698830" lvl="1" indent="-232943">
              <a:buFont typeface="+mj-lt"/>
              <a:buAutoNum type="arabicPeriod"/>
            </a:pPr>
            <a:r>
              <a:rPr lang="en-US" baseline="0" dirty="0" smtClean="0"/>
              <a:t>Training available in the Liturgical Ministry Training binder.  </a:t>
            </a:r>
          </a:p>
          <a:p>
            <a:pPr marL="698830" lvl="1" indent="-232943">
              <a:buFont typeface="+mj-lt"/>
              <a:buAutoNum type="arabicPeriod"/>
            </a:pPr>
            <a:r>
              <a:rPr lang="en-US" baseline="0" dirty="0" smtClean="0"/>
              <a:t>I will also be updating the Hospitality chapter within the next week or 2 and posting it on the tool kit.</a:t>
            </a:r>
          </a:p>
          <a:p>
            <a:pPr marL="698830" lvl="1" indent="-232943">
              <a:buFont typeface="+mj-lt"/>
              <a:buAutoNum type="arabicPeriod"/>
            </a:pPr>
            <a:r>
              <a:rPr lang="en-US" baseline="0" dirty="0" smtClean="0"/>
              <a:t>I can also be called on for some training or “refreshing.”</a:t>
            </a:r>
          </a:p>
        </p:txBody>
      </p:sp>
      <p:sp>
        <p:nvSpPr>
          <p:cNvPr id="4" name="Slide Number Placeholder 3"/>
          <p:cNvSpPr>
            <a:spLocks noGrp="1"/>
          </p:cNvSpPr>
          <p:nvPr>
            <p:ph type="sldNum" sz="quarter" idx="10"/>
          </p:nvPr>
        </p:nvSpPr>
        <p:spPr/>
        <p:txBody>
          <a:bodyPr/>
          <a:lstStyle/>
          <a:p>
            <a:fld id="{4FE1CBCA-CF88-4B51-95B2-13D5C2BD1B6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DFA1281-F353-4936-BEF1-8A31118CC9F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Find READER</a:t>
            </a:r>
          </a:p>
          <a:p>
            <a:endParaRPr lang="en-US" dirty="0" smtClean="0"/>
          </a:p>
          <a:p>
            <a:pPr marL="232943" indent="-232943">
              <a:buFont typeface="+mj-lt"/>
              <a:buAutoNum type="arabicPeriod"/>
            </a:pPr>
            <a:r>
              <a:rPr lang="en-US" dirty="0" smtClean="0"/>
              <a:t>Focus: Let us become aware of God’s invitation in this very moment</a:t>
            </a:r>
            <a:r>
              <a:rPr lang="en-US" baseline="0" dirty="0" smtClean="0"/>
              <a:t> –to know that God loves us, sustains us, has good things planned for us.  God looks with mercy on us no matter our sins or our baggage.  God welcomes us in love.</a:t>
            </a:r>
            <a:endParaRPr lang="en-US" dirty="0" smtClean="0"/>
          </a:p>
          <a:p>
            <a:pPr marL="232943" indent="-232943">
              <a:buFont typeface="+mj-lt"/>
              <a:buAutoNum type="arabicPeriod"/>
            </a:pPr>
            <a:r>
              <a:rPr lang="en-US" dirty="0" smtClean="0"/>
              <a:t>Reading</a:t>
            </a:r>
          </a:p>
          <a:p>
            <a:pPr marL="232943" indent="-232943">
              <a:buFont typeface="+mj-lt"/>
              <a:buAutoNum type="arabicPeriod"/>
            </a:pPr>
            <a:r>
              <a:rPr lang="en-US" dirty="0" smtClean="0"/>
              <a:t>Reflection</a:t>
            </a:r>
            <a:r>
              <a:rPr lang="en-US" baseline="0" dirty="0" smtClean="0"/>
              <a:t> question for </a:t>
            </a:r>
            <a:r>
              <a:rPr lang="en-US" baseline="0" dirty="0" smtClean="0"/>
              <a:t>discussion </a:t>
            </a:r>
            <a:r>
              <a:rPr lang="en-US" baseline="0" dirty="0" smtClean="0">
                <a:sym typeface="Wingdings" panose="05000000000000000000" pitchFamily="2" charset="2"/>
              </a:rPr>
              <a:t> we are talking tonight about a radical notion, Hospitality, radical because God welcomes all and demands that we do the same!</a:t>
            </a:r>
            <a:endParaRPr lang="en-US" baseline="0" dirty="0" smtClean="0"/>
          </a:p>
          <a:p>
            <a:pPr marL="232943" indent="-232943">
              <a:buFont typeface="+mj-lt"/>
              <a:buAutoNum type="arabicPeriod"/>
            </a:pPr>
            <a:r>
              <a:rPr lang="en-US" baseline="0" dirty="0" smtClean="0"/>
              <a:t>Sing “Enter”  </a:t>
            </a:r>
            <a:r>
              <a:rPr lang="en-US" b="1" baseline="0" dirty="0" smtClean="0"/>
              <a:t>SONG SHEETS</a:t>
            </a:r>
            <a:endParaRPr lang="en-US" dirty="0"/>
          </a:p>
        </p:txBody>
      </p:sp>
      <p:sp>
        <p:nvSpPr>
          <p:cNvPr id="4" name="Slide Number Placeholder 3"/>
          <p:cNvSpPr>
            <a:spLocks noGrp="1"/>
          </p:cNvSpPr>
          <p:nvPr>
            <p:ph type="sldNum" sz="quarter" idx="10"/>
          </p:nvPr>
        </p:nvSpPr>
        <p:spPr/>
        <p:txBody>
          <a:bodyPr/>
          <a:lstStyle/>
          <a:p>
            <a:fld id="{84FA6C14-8500-4F95-8CC6-96D68561352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Engagement Toolkit has good ideas for Invitation</a:t>
            </a:r>
            <a:r>
              <a:rPr lang="en-US" baseline="0" dirty="0" smtClean="0"/>
              <a:t> and Recruitment!</a:t>
            </a:r>
            <a:endParaRPr lang="en-US" dirty="0" smtClean="0"/>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endParaRPr lang="en-US" dirty="0" smtClean="0"/>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DFA1281-F353-4936-BEF1-8A31118CC9F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 for</a:t>
            </a:r>
            <a:r>
              <a:rPr lang="en-US" baseline="0" dirty="0" smtClean="0"/>
              <a:t> survey and discussion</a:t>
            </a:r>
          </a:p>
          <a:p>
            <a:endParaRPr lang="en-US" baseline="0" dirty="0" smtClean="0"/>
          </a:p>
        </p:txBody>
      </p:sp>
      <p:sp>
        <p:nvSpPr>
          <p:cNvPr id="4" name="Slide Number Placeholder 3"/>
          <p:cNvSpPr>
            <a:spLocks noGrp="1"/>
          </p:cNvSpPr>
          <p:nvPr>
            <p:ph type="sldNum" sz="quarter" idx="10"/>
          </p:nvPr>
        </p:nvSpPr>
        <p:spPr/>
        <p:txBody>
          <a:bodyPr/>
          <a:lstStyle/>
          <a:p>
            <a:fld id="{84FA6C14-8500-4F95-8CC6-96D685613521}" type="slidenum">
              <a:rPr lang="en-US" smtClean="0"/>
              <a:pPr/>
              <a:t>34</a:t>
            </a:fld>
            <a:endParaRPr lang="en-US"/>
          </a:p>
        </p:txBody>
      </p:sp>
    </p:spTree>
    <p:extLst>
      <p:ext uri="{BB962C8B-B14F-4D97-AF65-F5344CB8AC3E}">
        <p14:creationId xmlns:p14="http://schemas.microsoft.com/office/powerpoint/2010/main" val="343177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r>
              <a:rPr lang="en-US" baseline="0" dirty="0" smtClean="0"/>
              <a:t> worksheets:</a:t>
            </a:r>
          </a:p>
          <a:p>
            <a:pPr marL="232943" indent="-232943">
              <a:buFont typeface="+mj-lt"/>
              <a:buAutoNum type="arabicPeriod"/>
            </a:pPr>
            <a:r>
              <a:rPr lang="en-US" dirty="0" smtClean="0"/>
              <a:t>Show example.</a:t>
            </a:r>
          </a:p>
          <a:p>
            <a:pPr marL="232943" indent="-232943">
              <a:buFont typeface="+mj-lt"/>
              <a:buAutoNum type="arabicPeriod"/>
            </a:pPr>
            <a:r>
              <a:rPr lang="en-US" dirty="0" smtClean="0"/>
              <a:t>Invite them to work with other members of their team to create an action plan around one</a:t>
            </a:r>
            <a:r>
              <a:rPr lang="en-US" baseline="0" dirty="0" smtClean="0"/>
              <a:t> of the items that arose in their assessments.</a:t>
            </a:r>
          </a:p>
          <a:p>
            <a:pPr marL="232943" indent="-232943">
              <a:buFont typeface="+mj-lt"/>
              <a:buAutoNum type="arabicPeriod"/>
            </a:pPr>
            <a:r>
              <a:rPr lang="en-US" baseline="0" dirty="0" smtClean="0"/>
              <a:t>Share plans with each other.</a:t>
            </a:r>
            <a:endParaRPr lang="en-US" dirty="0"/>
          </a:p>
        </p:txBody>
      </p:sp>
      <p:sp>
        <p:nvSpPr>
          <p:cNvPr id="4" name="Slide Number Placeholder 3"/>
          <p:cNvSpPr>
            <a:spLocks noGrp="1"/>
          </p:cNvSpPr>
          <p:nvPr>
            <p:ph type="sldNum" sz="quarter" idx="10"/>
          </p:nvPr>
        </p:nvSpPr>
        <p:spPr/>
        <p:txBody>
          <a:bodyPr/>
          <a:lstStyle/>
          <a:p>
            <a:fld id="{84FA6C14-8500-4F95-8CC6-96D685613521}" type="slidenum">
              <a:rPr lang="en-US" smtClean="0"/>
              <a:pPr/>
              <a:t>35</a:t>
            </a:fld>
            <a:endParaRPr lang="en-US"/>
          </a:p>
        </p:txBody>
      </p:sp>
    </p:spTree>
    <p:extLst>
      <p:ext uri="{BB962C8B-B14F-4D97-AF65-F5344CB8AC3E}">
        <p14:creationId xmlns:p14="http://schemas.microsoft.com/office/powerpoint/2010/main" val="2062522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FE1CBCA-CF88-4B51-95B2-13D5C2BD1B69}"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41879" indent="-241879">
              <a:buAutoNum type="arabicPeriod"/>
            </a:pPr>
            <a:r>
              <a:rPr lang="en-US" dirty="0" smtClean="0"/>
              <a:t>Share with the person next to you</a:t>
            </a:r>
          </a:p>
          <a:p>
            <a:pPr marL="241879" indent="-241879">
              <a:buAutoNum type="arabicPeriod" startAt="2"/>
            </a:pPr>
            <a:r>
              <a:rPr lang="en-US" baseline="0" dirty="0" smtClean="0"/>
              <a:t>Share with large group</a:t>
            </a:r>
          </a:p>
          <a:p>
            <a:pPr marL="241879" indent="-241879" defTabSz="949478">
              <a:defRPr/>
            </a:pPr>
            <a:endParaRPr lang="en-US" dirty="0">
              <a:solidFill>
                <a:srgbClr val="FF0000"/>
              </a:solidFill>
            </a:endParaRPr>
          </a:p>
          <a:p>
            <a:pPr marL="241879" indent="-241879" defTabSz="949478">
              <a:defRPr/>
            </a:pPr>
            <a:r>
              <a:rPr lang="en-US" dirty="0">
                <a:solidFill>
                  <a:srgbClr val="FF0000"/>
                </a:solidFill>
              </a:rPr>
              <a:t>ME: draw attention to why it is important </a:t>
            </a:r>
            <a:r>
              <a:rPr lang="en-US" dirty="0">
                <a:solidFill>
                  <a:srgbClr val="FF0000"/>
                </a:solidFill>
                <a:sym typeface="Wingdings" pitchFamily="2" charset="2"/>
              </a:rPr>
              <a:t> These are fundamental needs of a human being: Arabic word for human being is “one who lives in community”</a:t>
            </a:r>
            <a:endParaRPr lang="en-US" dirty="0">
              <a:solidFill>
                <a:srgbClr val="FF0000"/>
              </a:solidFill>
            </a:endParaRPr>
          </a:p>
          <a:p>
            <a:pPr marL="241879" indent="-241879" defTabSz="949478">
              <a:defRP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4FE1CBCA-CF88-4B51-95B2-13D5C2BD1B69}" type="slidenum">
              <a:rPr lang="en-US" smtClean="0"/>
              <a:pPr/>
              <a:t>4</a:t>
            </a:fld>
            <a:endParaRPr lang="en-US"/>
          </a:p>
        </p:txBody>
      </p:sp>
    </p:spTree>
    <p:extLst>
      <p:ext uri="{BB962C8B-B14F-4D97-AF65-F5344CB8AC3E}">
        <p14:creationId xmlns:p14="http://schemas.microsoft.com/office/powerpoint/2010/main" val="310169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History of the Toolkits</a:t>
            </a:r>
          </a:p>
          <a:p>
            <a:r>
              <a:rPr lang="en-US" dirty="0" smtClean="0"/>
              <a:t>Visit the toolkit and walk through it</a:t>
            </a:r>
            <a:endParaRPr lang="en-US" dirty="0"/>
          </a:p>
        </p:txBody>
      </p:sp>
      <p:sp>
        <p:nvSpPr>
          <p:cNvPr id="4" name="Slide Number Placeholder 3"/>
          <p:cNvSpPr>
            <a:spLocks noGrp="1"/>
          </p:cNvSpPr>
          <p:nvPr>
            <p:ph type="sldNum" sz="quarter" idx="10"/>
          </p:nvPr>
        </p:nvSpPr>
        <p:spPr/>
        <p:txBody>
          <a:bodyPr/>
          <a:lstStyle/>
          <a:p>
            <a:fld id="{84FA6C14-8500-4F95-8CC6-96D68561352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in consciousness</a:t>
            </a:r>
            <a:r>
              <a:rPr lang="en-US" baseline="0" dirty="0" smtClean="0"/>
              <a:t> the reason we need to be hospitable is the deep down longing in everyone’s heart to belong.</a:t>
            </a:r>
          </a:p>
          <a:p>
            <a:pPr marL="640594" lvl="1" indent="-174708">
              <a:buFont typeface="Arial" panose="020B0604020202020204" pitchFamily="34" charset="0"/>
              <a:buChar char="•"/>
            </a:pPr>
            <a:r>
              <a:rPr lang="en-US" baseline="0" dirty="0" smtClean="0"/>
              <a:t>Remember this song? (PLAY 38 seconds to 100 seconds)</a:t>
            </a:r>
          </a:p>
          <a:p>
            <a:endParaRPr lang="en-US" baseline="0" dirty="0" smtClean="0"/>
          </a:p>
          <a:p>
            <a:r>
              <a:rPr lang="en-US" baseline="0" dirty="0" smtClean="0"/>
              <a:t>1</a:t>
            </a:r>
            <a:r>
              <a:rPr lang="en-US" baseline="30000" dirty="0" smtClean="0"/>
              <a:t>st</a:t>
            </a:r>
            <a:r>
              <a:rPr lang="en-US" baseline="0" dirty="0" smtClean="0"/>
              <a:t> need for </a:t>
            </a:r>
            <a:r>
              <a:rPr lang="en-US" baseline="0" dirty="0" err="1" smtClean="0"/>
              <a:t>millenials</a:t>
            </a:r>
            <a:r>
              <a:rPr lang="en-US" baseline="0" dirty="0" smtClean="0"/>
              <a:t> (before belief and behavior) – What am I talking about?</a:t>
            </a:r>
          </a:p>
        </p:txBody>
      </p:sp>
      <p:sp>
        <p:nvSpPr>
          <p:cNvPr id="4" name="Slide Number Placeholder 3"/>
          <p:cNvSpPr>
            <a:spLocks noGrp="1"/>
          </p:cNvSpPr>
          <p:nvPr>
            <p:ph type="sldNum" sz="quarter" idx="10"/>
          </p:nvPr>
        </p:nvSpPr>
        <p:spPr/>
        <p:txBody>
          <a:bodyPr/>
          <a:lstStyle/>
          <a:p>
            <a:fld id="{4FE1CBCA-CF88-4B51-95B2-13D5C2BD1B69}" type="slidenum">
              <a:rPr lang="en-US" smtClean="0"/>
              <a:pPr/>
              <a:t>6</a:t>
            </a:fld>
            <a:endParaRPr lang="en-US"/>
          </a:p>
        </p:txBody>
      </p:sp>
    </p:spTree>
    <p:extLst>
      <p:ext uri="{BB962C8B-B14F-4D97-AF65-F5344CB8AC3E}">
        <p14:creationId xmlns:p14="http://schemas.microsoft.com/office/powerpoint/2010/main" val="2376681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the last few centuries, Western Christianity offered faith in a particular way.  Catholics and Protestants taught” that these happened in this order: 1) Belief, 2) Behavior, and then 3) Belonging.  We were baptized as infants and taught catechisms.  We were brought into Church practices and eventually, between 7 -15, confirmed, officially and completely belonging. Bass 201</a:t>
            </a:r>
          </a:p>
          <a:p>
            <a:endParaRPr lang="en-US" dirty="0"/>
          </a:p>
          <a:p>
            <a:endParaRPr lang="en-US" dirty="0"/>
          </a:p>
        </p:txBody>
      </p:sp>
      <p:sp>
        <p:nvSpPr>
          <p:cNvPr id="4" name="Slide Number Placeholder 3"/>
          <p:cNvSpPr>
            <a:spLocks noGrp="1"/>
          </p:cNvSpPr>
          <p:nvPr>
            <p:ph type="sldNum" sz="quarter" idx="10"/>
          </p:nvPr>
        </p:nvSpPr>
        <p:spPr/>
        <p:txBody>
          <a:bodyPr/>
          <a:lstStyle/>
          <a:p>
            <a:fld id="{4FE1CBCA-CF88-4B51-95B2-13D5C2BD1B69}" type="slidenum">
              <a:rPr lang="en-US" smtClean="0"/>
              <a:pPr/>
              <a:t>7</a:t>
            </a:fld>
            <a:endParaRPr lang="en-US"/>
          </a:p>
        </p:txBody>
      </p:sp>
    </p:spTree>
    <p:extLst>
      <p:ext uri="{BB962C8B-B14F-4D97-AF65-F5344CB8AC3E}">
        <p14:creationId xmlns:p14="http://schemas.microsoft.com/office/powerpoint/2010/main" val="848757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different than Jesus’ method: He began by inviting people to belong to the community of His disciples.  There they learned how to behave by following the Way.  This behavior in turn created a new way of seeing, a new set of beliefs. Bass 207  </a:t>
            </a:r>
          </a:p>
          <a:p>
            <a:endParaRPr lang="en-US" dirty="0"/>
          </a:p>
          <a:p>
            <a:r>
              <a:rPr lang="en-US" dirty="0"/>
              <a:t>Consider the “Bread of Life Discourse” in John 6.  When Jesus explains that people must eat his body in order to be saved, many leave.  Jesus turns to the disciples and asks if they will go too.  Peter says in reply, “Lord, to whom can we go? You have the words of eternal life. </a:t>
            </a:r>
            <a:r>
              <a:rPr lang="en-US"/>
              <a:t>We have come to believe and know that you are the Holy One of God.” (John 6:68-69)</a:t>
            </a:r>
          </a:p>
          <a:p>
            <a:endParaRPr lang="en-US" dirty="0"/>
          </a:p>
        </p:txBody>
      </p:sp>
      <p:sp>
        <p:nvSpPr>
          <p:cNvPr id="4" name="Slide Number Placeholder 3"/>
          <p:cNvSpPr>
            <a:spLocks noGrp="1"/>
          </p:cNvSpPr>
          <p:nvPr>
            <p:ph type="sldNum" sz="quarter" idx="10"/>
          </p:nvPr>
        </p:nvSpPr>
        <p:spPr/>
        <p:txBody>
          <a:bodyPr/>
          <a:lstStyle/>
          <a:p>
            <a:fld id="{4FE1CBCA-CF88-4B51-95B2-13D5C2BD1B69}" type="slidenum">
              <a:rPr lang="en-US" smtClean="0"/>
              <a:pPr/>
              <a:t>8</a:t>
            </a:fld>
            <a:endParaRPr lang="en-US"/>
          </a:p>
        </p:txBody>
      </p:sp>
    </p:spTree>
    <p:extLst>
      <p:ext uri="{BB962C8B-B14F-4D97-AF65-F5344CB8AC3E}">
        <p14:creationId xmlns:p14="http://schemas.microsoft.com/office/powerpoint/2010/main" val="751864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Some </a:t>
            </a:r>
            <a:r>
              <a:rPr lang="en-US" dirty="0" smtClean="0"/>
              <a:t>of this is because of how we look at </a:t>
            </a:r>
            <a:r>
              <a:rPr lang="en-US" dirty="0" smtClean="0"/>
              <a:t>how</a:t>
            </a:r>
            <a:r>
              <a:rPr lang="en-US" baseline="0" dirty="0" smtClean="0"/>
              <a:t> </a:t>
            </a:r>
            <a:r>
              <a:rPr lang="en-US" baseline="0" dirty="0" smtClean="0"/>
              <a:t>we come to kn</a:t>
            </a:r>
            <a:r>
              <a:rPr lang="en-US" dirty="0" smtClean="0"/>
              <a:t>ow </a:t>
            </a:r>
            <a:r>
              <a:rPr lang="en-US" baseline="0" dirty="0" smtClean="0"/>
              <a:t>God</a:t>
            </a:r>
            <a:r>
              <a:rPr lang="en-US" dirty="0" smtClean="0"/>
              <a:t>.  We call this </a:t>
            </a:r>
            <a:r>
              <a:rPr lang="en-US" baseline="0" dirty="0" smtClean="0"/>
              <a:t>Revelation and the way we picture it has a big impact on how we “do” Church.  For several centuries, as a result of the Enlightenment, the Church saw Revelation as the activity of us studying or learning about God.  Revelation was therefore a Body of Knowledge to be mastered.  So we wrote catechisms and memorized 160 questions for Confirmation and saw even God as something to be studied.</a:t>
            </a:r>
          </a:p>
          <a:p>
            <a:r>
              <a:rPr lang="en-US" baseline="0" dirty="0" smtClean="0"/>
              <a:t>	But Vatican II reminded us that Revelation is first and foremost about God reaching out to us to have a relationship with humans, with us.  When we come to mass, our main focus is not wondering how late we can be and still count it as meeting our Sunday obligation.  It is to fall further in love with God (and with each other).  It’s about relationships.  When we are called to evangelize, it’s not to set all those wrong people straight.  </a:t>
            </a:r>
            <a:r>
              <a:rPr lang="en-US" b="1" baseline="0" dirty="0" smtClean="0"/>
              <a:t>CLICK</a:t>
            </a:r>
            <a:r>
              <a:rPr lang="en-US" baseline="0" dirty="0" smtClean="0"/>
              <a:t> It’s to share the Good News that God is in love with each and everyone of us!  Again, it’s about relationships.</a:t>
            </a:r>
          </a:p>
          <a:p>
            <a:r>
              <a:rPr lang="en-US" baseline="0" dirty="0" smtClean="0"/>
              <a:t>	And what is more essential to relationship-building than hospitality?  So I suggest to you that Hospitality is needed to make possible the in-breaking of God into the lives of others.  It allows for what Sherry Weddell calls the first threshold of conversion, which is Trust.  If the trust doesn’t happen, I will not ask questions, I will not engage, and I certainly will not make a commitment to the God I cannot see, if the people I can are rude and cliquish.</a:t>
            </a:r>
            <a:endParaRPr lang="en-US" dirty="0"/>
          </a:p>
        </p:txBody>
      </p:sp>
      <p:sp>
        <p:nvSpPr>
          <p:cNvPr id="4" name="Slide Number Placeholder 3"/>
          <p:cNvSpPr>
            <a:spLocks noGrp="1"/>
          </p:cNvSpPr>
          <p:nvPr>
            <p:ph type="sldNum" sz="quarter" idx="10"/>
          </p:nvPr>
        </p:nvSpPr>
        <p:spPr/>
        <p:txBody>
          <a:bodyPr/>
          <a:lstStyle/>
          <a:p>
            <a:fld id="{4FE1CBCA-CF88-4B51-95B2-13D5C2BD1B6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759CF9B8-9D74-4D72-8B2A-08BB803AEDBD}" type="datetimeFigureOut">
              <a:rPr lang="en-US" smtClean="0"/>
              <a:pPr/>
              <a:t>11/13/2017</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8719F3C-FAB7-4851-8A53-4201B47F5D8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9CF9B8-9D74-4D72-8B2A-08BB803AEDBD}" type="datetimeFigureOut">
              <a:rPr lang="en-US" smtClean="0"/>
              <a:pPr/>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19F3C-FAB7-4851-8A53-4201B47F5D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9CF9B8-9D74-4D72-8B2A-08BB803AEDBD}" type="datetimeFigureOut">
              <a:rPr lang="en-US" smtClean="0"/>
              <a:pPr/>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19F3C-FAB7-4851-8A53-4201B47F5D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9CF9B8-9D74-4D72-8B2A-08BB803AEDBD}" type="datetimeFigureOut">
              <a:rPr lang="en-US" smtClean="0"/>
              <a:pPr/>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19F3C-FAB7-4851-8A53-4201B47F5D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59CF9B8-9D74-4D72-8B2A-08BB803AEDBD}" type="datetimeFigureOut">
              <a:rPr lang="en-US" smtClean="0"/>
              <a:pPr/>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19F3C-FAB7-4851-8A53-4201B47F5D8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59CF9B8-9D74-4D72-8B2A-08BB803AEDBD}" type="datetimeFigureOut">
              <a:rPr lang="en-US" smtClean="0"/>
              <a:pPr/>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19F3C-FAB7-4851-8A53-4201B47F5D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59CF9B8-9D74-4D72-8B2A-08BB803AEDBD}" type="datetimeFigureOut">
              <a:rPr lang="en-US" smtClean="0"/>
              <a:pPr/>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719F3C-FAB7-4851-8A53-4201B47F5D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59CF9B8-9D74-4D72-8B2A-08BB803AEDBD}" type="datetimeFigureOut">
              <a:rPr lang="en-US" smtClean="0"/>
              <a:pPr/>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719F3C-FAB7-4851-8A53-4201B47F5D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759CF9B8-9D74-4D72-8B2A-08BB803AEDBD}" type="datetimeFigureOut">
              <a:rPr lang="en-US" smtClean="0"/>
              <a:pPr/>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719F3C-FAB7-4851-8A53-4201B47F5D8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59CF9B8-9D74-4D72-8B2A-08BB803AEDBD}" type="datetimeFigureOut">
              <a:rPr lang="en-US" smtClean="0"/>
              <a:pPr/>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19F3C-FAB7-4851-8A53-4201B47F5D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59CF9B8-9D74-4D72-8B2A-08BB803AEDBD}" type="datetimeFigureOut">
              <a:rPr lang="en-US" smtClean="0"/>
              <a:pPr/>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19F3C-FAB7-4851-8A53-4201B47F5D8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59CF9B8-9D74-4D72-8B2A-08BB803AEDBD}" type="datetimeFigureOut">
              <a:rPr lang="en-US" smtClean="0"/>
              <a:pPr/>
              <a:t>11/13/2017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8719F3C-FAB7-4851-8A53-4201B47F5D8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wmf"/></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9.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3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scrantontoolkits.weebly.com/hospitality.html"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crantontoolkits.weebly.com/hospitality.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dosfile01\home%20directories$\brudolph\Hospitality\Cheers%20-%20Short.mp3" TargetMode="External"/><Relationship Id="rId1" Type="http://schemas.microsoft.com/office/2007/relationships/media" Target="file:///\\dosfile01\home%20directories$\brudolph\Hospitality\Cheers%20-%20Short.mp3" TargetMode="Externa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990600"/>
            <a:ext cx="6949440" cy="1472184"/>
          </a:xfrm>
        </p:spPr>
        <p:txBody>
          <a:bodyPr/>
          <a:lstStyle/>
          <a:p>
            <a:r>
              <a:rPr lang="en-US" dirty="0" smtClean="0">
                <a:solidFill>
                  <a:schemeClr val="accent1">
                    <a:lumMod val="75000"/>
                  </a:schemeClr>
                </a:solidFill>
                <a:effectLst>
                  <a:outerShdw blurRad="38100" dist="38100" dir="2700000" algn="tl">
                    <a:srgbClr val="000000">
                      <a:alpha val="43137"/>
                    </a:srgbClr>
                  </a:outerShdw>
                </a:effectLst>
              </a:rPr>
              <a:t>Creating a Culture of </a:t>
            </a:r>
            <a:br>
              <a:rPr lang="en-US" dirty="0" smtClean="0">
                <a:solidFill>
                  <a:schemeClr val="accent1">
                    <a:lumMod val="75000"/>
                  </a:schemeClr>
                </a:solidFill>
                <a:effectLst>
                  <a:outerShdw blurRad="38100" dist="38100" dir="2700000" algn="tl">
                    <a:srgbClr val="000000">
                      <a:alpha val="43137"/>
                    </a:srgbClr>
                  </a:outerShdw>
                </a:effectLst>
              </a:rPr>
            </a:br>
            <a:r>
              <a:rPr lang="en-US" dirty="0" smtClean="0">
                <a:solidFill>
                  <a:schemeClr val="accent1">
                    <a:lumMod val="75000"/>
                  </a:schemeClr>
                </a:solidFill>
                <a:effectLst>
                  <a:outerShdw blurRad="38100" dist="38100" dir="2700000" algn="tl">
                    <a:srgbClr val="000000">
                      <a:alpha val="43137"/>
                    </a:srgbClr>
                  </a:outerShdw>
                </a:effectLst>
              </a:rPr>
              <a:t>Welcome and Hospitality</a:t>
            </a:r>
            <a:endParaRPr lang="en-US" dirty="0">
              <a:solidFill>
                <a:schemeClr val="accent1">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828800" y="2590800"/>
            <a:ext cx="6873240" cy="1752600"/>
          </a:xfrm>
        </p:spPr>
        <p:txBody>
          <a:bodyPr>
            <a:normAutofit/>
          </a:bodyPr>
          <a:lstStyle/>
          <a:p>
            <a:r>
              <a:rPr lang="en-US" sz="2800" i="1" dirty="0" smtClean="0"/>
              <a:t>Fulfilling the Vision Workshops</a:t>
            </a:r>
          </a:p>
          <a:p>
            <a:r>
              <a:rPr lang="en-US" sz="2400" i="1" dirty="0" smtClean="0">
                <a:solidFill>
                  <a:schemeClr val="accent2">
                    <a:lumMod val="75000"/>
                  </a:schemeClr>
                </a:solidFill>
              </a:rPr>
              <a:t>		Office for Parish Life</a:t>
            </a:r>
          </a:p>
          <a:p>
            <a:r>
              <a:rPr lang="en-US" sz="2400" i="1" dirty="0" smtClean="0">
                <a:solidFill>
                  <a:schemeClr val="accent2">
                    <a:lumMod val="75000"/>
                  </a:schemeClr>
                </a:solidFill>
              </a:rPr>
              <a:t>		Diocese of Scranton</a:t>
            </a:r>
            <a:endParaRPr lang="en-US" sz="2400" i="1" dirty="0">
              <a:solidFill>
                <a:schemeClr val="accent2">
                  <a:lumMod val="75000"/>
                </a:schemeClr>
              </a:solidFill>
            </a:endParaRPr>
          </a:p>
        </p:txBody>
      </p:sp>
      <p:pic>
        <p:nvPicPr>
          <p:cNvPr id="4" name="Picture 3" descr="Crest.jpg"/>
          <p:cNvPicPr>
            <a:picLocks noChangeAspect="1"/>
          </p:cNvPicPr>
          <p:nvPr/>
        </p:nvPicPr>
        <p:blipFill>
          <a:blip r:embed="rId3" cstate="print"/>
          <a:stretch>
            <a:fillRect/>
          </a:stretch>
        </p:blipFill>
        <p:spPr>
          <a:xfrm>
            <a:off x="2286000" y="3124200"/>
            <a:ext cx="1371600" cy="15422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0" dirty="0" smtClean="0">
                <a:solidFill>
                  <a:schemeClr val="accent1"/>
                </a:solidFill>
              </a:rPr>
              <a:t>Welcome in the Bible</a:t>
            </a:r>
            <a:endParaRPr lang="en-US" b="0" dirty="0">
              <a:solidFill>
                <a:schemeClr val="accent1"/>
              </a:solidFill>
            </a:endParaRPr>
          </a:p>
        </p:txBody>
      </p:sp>
      <p:sp>
        <p:nvSpPr>
          <p:cNvPr id="4" name="Content Placeholder 3"/>
          <p:cNvSpPr>
            <a:spLocks noGrp="1"/>
          </p:cNvSpPr>
          <p:nvPr>
            <p:ph sz="half" idx="1"/>
          </p:nvPr>
        </p:nvSpPr>
        <p:spPr>
          <a:xfrm>
            <a:off x="1143000" y="1524000"/>
            <a:ext cx="2819400" cy="4953000"/>
          </a:xfrm>
        </p:spPr>
        <p:txBody>
          <a:bodyPr>
            <a:normAutofit/>
          </a:bodyPr>
          <a:lstStyle/>
          <a:p>
            <a:pPr>
              <a:buNone/>
            </a:pPr>
            <a:r>
              <a:rPr lang="en-US" sz="2800" u="sng" dirty="0" smtClean="0">
                <a:solidFill>
                  <a:schemeClr val="accent1">
                    <a:lumMod val="75000"/>
                  </a:schemeClr>
                </a:solidFill>
              </a:rPr>
              <a:t>Abraham &amp; </a:t>
            </a:r>
          </a:p>
          <a:p>
            <a:pPr>
              <a:buNone/>
            </a:pPr>
            <a:r>
              <a:rPr lang="en-US" sz="2800" u="sng" dirty="0" smtClean="0">
                <a:solidFill>
                  <a:schemeClr val="accent1">
                    <a:lumMod val="75000"/>
                  </a:schemeClr>
                </a:solidFill>
              </a:rPr>
              <a:t>Sarah </a:t>
            </a:r>
          </a:p>
          <a:p>
            <a:pPr>
              <a:buNone/>
            </a:pPr>
            <a:r>
              <a:rPr lang="en-US" sz="2600" dirty="0" smtClean="0"/>
              <a:t>(ca 1800 BCE)  </a:t>
            </a:r>
          </a:p>
          <a:p>
            <a:r>
              <a:rPr lang="en-US" sz="2600" dirty="0" smtClean="0">
                <a:solidFill>
                  <a:schemeClr val="accent3">
                    <a:lumMod val="50000"/>
                  </a:schemeClr>
                </a:solidFill>
              </a:rPr>
              <a:t>Three visiting angels –who knew? </a:t>
            </a:r>
          </a:p>
          <a:p>
            <a:r>
              <a:rPr lang="en-US" sz="2600" dirty="0" smtClean="0">
                <a:solidFill>
                  <a:schemeClr val="accent3">
                    <a:lumMod val="75000"/>
                  </a:schemeClr>
                </a:solidFill>
              </a:rPr>
              <a:t>Pleases God </a:t>
            </a:r>
            <a:r>
              <a:rPr lang="en-US" sz="2600" dirty="0" smtClean="0">
                <a:solidFill>
                  <a:schemeClr val="accent3">
                    <a:lumMod val="75000"/>
                  </a:schemeClr>
                </a:solidFill>
                <a:sym typeface="Wingdings" pitchFamily="2" charset="2"/>
              </a:rPr>
              <a:t>P</a:t>
            </a:r>
            <a:r>
              <a:rPr lang="en-US" sz="2600" dirty="0" smtClean="0">
                <a:solidFill>
                  <a:schemeClr val="accent3">
                    <a:lumMod val="75000"/>
                  </a:schemeClr>
                </a:solidFill>
              </a:rPr>
              <a:t>romise of Isaac’s birth.  </a:t>
            </a:r>
          </a:p>
          <a:p>
            <a:r>
              <a:rPr lang="en-US" sz="2600" dirty="0" smtClean="0">
                <a:solidFill>
                  <a:schemeClr val="accent2">
                    <a:lumMod val="75000"/>
                  </a:schemeClr>
                </a:solidFill>
              </a:rPr>
              <a:t>“Entertained angels.”</a:t>
            </a:r>
          </a:p>
          <a:p>
            <a:endParaRPr lang="en-US" dirty="0"/>
          </a:p>
        </p:txBody>
      </p:sp>
      <p:sp>
        <p:nvSpPr>
          <p:cNvPr id="5" name="Content Placeholder 4"/>
          <p:cNvSpPr>
            <a:spLocks noGrp="1"/>
          </p:cNvSpPr>
          <p:nvPr>
            <p:ph sz="half" idx="2"/>
          </p:nvPr>
        </p:nvSpPr>
        <p:spPr>
          <a:xfrm>
            <a:off x="4038600" y="1524000"/>
            <a:ext cx="4895088" cy="5029200"/>
          </a:xfrm>
        </p:spPr>
        <p:txBody>
          <a:bodyPr>
            <a:noAutofit/>
          </a:bodyPr>
          <a:lstStyle/>
          <a:p>
            <a:pPr marL="0" indent="0">
              <a:buNone/>
            </a:pPr>
            <a:r>
              <a:rPr lang="en-US" sz="2800" u="sng" dirty="0" smtClean="0">
                <a:solidFill>
                  <a:schemeClr val="accent1">
                    <a:lumMod val="75000"/>
                  </a:schemeClr>
                </a:solidFill>
              </a:rPr>
              <a:t>Ps 23: 5-6</a:t>
            </a:r>
          </a:p>
          <a:p>
            <a:pPr marL="0" indent="0">
              <a:buNone/>
            </a:pPr>
            <a:r>
              <a:rPr lang="en-US" sz="2600" dirty="0" smtClean="0">
                <a:solidFill>
                  <a:schemeClr val="accent6">
                    <a:lumMod val="75000"/>
                  </a:schemeClr>
                </a:solidFill>
              </a:rPr>
              <a:t>You prepare a table before me </a:t>
            </a:r>
          </a:p>
          <a:p>
            <a:pPr marL="0" indent="0">
              <a:buNone/>
            </a:pPr>
            <a:r>
              <a:rPr lang="en-US" sz="2600" dirty="0" smtClean="0">
                <a:solidFill>
                  <a:schemeClr val="accent6">
                    <a:lumMod val="75000"/>
                  </a:schemeClr>
                </a:solidFill>
              </a:rPr>
              <a:t>in the presence of my enemies;</a:t>
            </a:r>
          </a:p>
          <a:p>
            <a:pPr marL="0" indent="0">
              <a:buNone/>
            </a:pPr>
            <a:r>
              <a:rPr lang="en-US" sz="2600" dirty="0" smtClean="0">
                <a:solidFill>
                  <a:schemeClr val="accent4">
                    <a:lumMod val="50000"/>
                  </a:schemeClr>
                </a:solidFill>
              </a:rPr>
              <a:t>you anoint my head with oil;</a:t>
            </a:r>
            <a:endParaRPr lang="en-US" sz="2600" dirty="0">
              <a:solidFill>
                <a:schemeClr val="accent4">
                  <a:lumMod val="50000"/>
                </a:schemeClr>
              </a:solidFill>
            </a:endParaRPr>
          </a:p>
          <a:p>
            <a:pPr marL="0" indent="0">
              <a:buNone/>
            </a:pPr>
            <a:r>
              <a:rPr lang="en-US" sz="2600" dirty="0" smtClean="0">
                <a:solidFill>
                  <a:schemeClr val="accent4">
                    <a:lumMod val="50000"/>
                  </a:schemeClr>
                </a:solidFill>
              </a:rPr>
              <a:t>     my cup overflows. </a:t>
            </a:r>
          </a:p>
          <a:p>
            <a:pPr marL="0" indent="0">
              <a:buNone/>
            </a:pPr>
            <a:r>
              <a:rPr lang="en-US" sz="2600" dirty="0" smtClean="0">
                <a:solidFill>
                  <a:schemeClr val="accent6">
                    <a:lumMod val="75000"/>
                  </a:schemeClr>
                </a:solidFill>
              </a:rPr>
              <a:t>Surely goodness and mercy shall follow me</a:t>
            </a:r>
          </a:p>
          <a:p>
            <a:pPr marL="0" indent="0">
              <a:buNone/>
            </a:pPr>
            <a:r>
              <a:rPr lang="en-US" sz="2600" dirty="0">
                <a:solidFill>
                  <a:schemeClr val="accent6">
                    <a:lumMod val="75000"/>
                  </a:schemeClr>
                </a:solidFill>
              </a:rPr>
              <a:t> </a:t>
            </a:r>
            <a:r>
              <a:rPr lang="en-US" sz="2600" dirty="0" smtClean="0">
                <a:solidFill>
                  <a:schemeClr val="accent6">
                    <a:lumMod val="75000"/>
                  </a:schemeClr>
                </a:solidFill>
              </a:rPr>
              <a:t>    all the days of my life,</a:t>
            </a:r>
          </a:p>
          <a:p>
            <a:pPr marL="0" indent="0">
              <a:buNone/>
            </a:pPr>
            <a:r>
              <a:rPr lang="en-US" sz="2600" dirty="0" smtClean="0">
                <a:solidFill>
                  <a:schemeClr val="accent4">
                    <a:lumMod val="50000"/>
                  </a:schemeClr>
                </a:solidFill>
              </a:rPr>
              <a:t>&amp; I shall dwell in the house of</a:t>
            </a:r>
          </a:p>
          <a:p>
            <a:pPr marL="0" indent="0">
              <a:buNone/>
            </a:pPr>
            <a:r>
              <a:rPr lang="en-US" sz="2600" dirty="0">
                <a:solidFill>
                  <a:schemeClr val="accent4">
                    <a:lumMod val="50000"/>
                  </a:schemeClr>
                </a:solidFill>
              </a:rPr>
              <a:t> </a:t>
            </a:r>
            <a:r>
              <a:rPr lang="en-US" sz="2600" dirty="0" smtClean="0">
                <a:solidFill>
                  <a:schemeClr val="accent4">
                    <a:lumMod val="50000"/>
                  </a:schemeClr>
                </a:solidFill>
              </a:rPr>
              <a:t>    the </a:t>
            </a:r>
            <a:r>
              <a:rPr lang="en-US" sz="2600" cap="small" dirty="0" smtClean="0">
                <a:solidFill>
                  <a:schemeClr val="accent4">
                    <a:lumMod val="50000"/>
                  </a:schemeClr>
                </a:solidFill>
              </a:rPr>
              <a:t>Lord </a:t>
            </a:r>
            <a:r>
              <a:rPr lang="en-US" sz="2600" dirty="0" smtClean="0">
                <a:solidFill>
                  <a:schemeClr val="accent4">
                    <a:lumMod val="50000"/>
                  </a:schemeClr>
                </a:solidFill>
              </a:rPr>
              <a:t>my whole life long. </a:t>
            </a:r>
          </a:p>
        </p:txBody>
      </p:sp>
      <p:cxnSp>
        <p:nvCxnSpPr>
          <p:cNvPr id="8" name="Straight Connector 7"/>
          <p:cNvCxnSpPr/>
          <p:nvPr/>
        </p:nvCxnSpPr>
        <p:spPr>
          <a:xfrm>
            <a:off x="3810000" y="1447800"/>
            <a:ext cx="0" cy="518160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750"/>
                                        <p:tgtEl>
                                          <p:spTgt spid="4">
                                            <p:txEl>
                                              <p:pRg st="0" end="0"/>
                                            </p:txEl>
                                          </p:spTgt>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down)">
                                      <p:cBhvr>
                                        <p:cTn id="11" dur="750"/>
                                        <p:tgtEl>
                                          <p:spTgt spid="4">
                                            <p:txEl>
                                              <p:pRg st="1" end="1"/>
                                            </p:txEl>
                                          </p:spTgt>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750"/>
                                        <p:tgtEl>
                                          <p:spTgt spid="4">
                                            <p:txEl>
                                              <p:pRg st="2" end="2"/>
                                            </p:txEl>
                                          </p:spTgt>
                                        </p:tgtEl>
                                      </p:cBhvr>
                                    </p:animEffect>
                                  </p:childTnLst>
                                </p:cTn>
                              </p:par>
                            </p:childTnLst>
                          </p:cTn>
                        </p:par>
                        <p:par>
                          <p:cTn id="16" fill="hold">
                            <p:stCondLst>
                              <p:cond delay="2250"/>
                            </p:stCondLst>
                            <p:childTnLst>
                              <p:par>
                                <p:cTn id="17" presetID="22" presetClass="entr" presetSubtype="4"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down)">
                                      <p:cBhvr>
                                        <p:cTn id="19" dur="750"/>
                                        <p:tgtEl>
                                          <p:spTgt spid="4">
                                            <p:txEl>
                                              <p:pRg st="3" end="3"/>
                                            </p:txEl>
                                          </p:spTgt>
                                        </p:tgtEl>
                                      </p:cBhvr>
                                    </p:animEffect>
                                  </p:childTnLst>
                                </p:cTn>
                              </p:par>
                            </p:childTnLst>
                          </p:cTn>
                        </p:par>
                        <p:par>
                          <p:cTn id="20" fill="hold">
                            <p:stCondLst>
                              <p:cond delay="3000"/>
                            </p:stCondLst>
                            <p:childTnLst>
                              <p:par>
                                <p:cTn id="21" presetID="22" presetClass="entr" presetSubtype="4"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down)">
                                      <p:cBhvr>
                                        <p:cTn id="23" dur="750"/>
                                        <p:tgtEl>
                                          <p:spTgt spid="4">
                                            <p:txEl>
                                              <p:pRg st="4" end="4"/>
                                            </p:txEl>
                                          </p:spTgt>
                                        </p:tgtEl>
                                      </p:cBhvr>
                                    </p:animEffect>
                                  </p:childTnLst>
                                </p:cTn>
                              </p:par>
                            </p:childTnLst>
                          </p:cTn>
                        </p:par>
                        <p:par>
                          <p:cTn id="24" fill="hold">
                            <p:stCondLst>
                              <p:cond delay="3750"/>
                            </p:stCondLst>
                            <p:childTnLst>
                              <p:par>
                                <p:cTn id="25" presetID="22" presetClass="entr" presetSubtype="4"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75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50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right)">
                                      <p:cBhvr>
                                        <p:cTn id="32" dur="750"/>
                                        <p:tgtEl>
                                          <p:spTgt spid="5">
                                            <p:txEl>
                                              <p:pRg st="0" end="0"/>
                                            </p:txEl>
                                          </p:spTgt>
                                        </p:tgtEl>
                                      </p:cBhvr>
                                    </p:animEffect>
                                  </p:childTnLst>
                                </p:cTn>
                              </p:par>
                            </p:childTnLst>
                          </p:cTn>
                        </p:par>
                        <p:par>
                          <p:cTn id="33" fill="hold">
                            <p:stCondLst>
                              <p:cond delay="1250"/>
                            </p:stCondLst>
                            <p:childTnLst>
                              <p:par>
                                <p:cTn id="34" presetID="22" presetClass="entr" presetSubtype="2" fill="hold" grpId="0" nodeType="afterEffect">
                                  <p:stCondLst>
                                    <p:cond delay="50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right)">
                                      <p:cBhvr>
                                        <p:cTn id="36" dur="750"/>
                                        <p:tgtEl>
                                          <p:spTgt spid="5">
                                            <p:txEl>
                                              <p:pRg st="1" end="1"/>
                                            </p:txEl>
                                          </p:spTgt>
                                        </p:tgtEl>
                                      </p:cBhvr>
                                    </p:animEffect>
                                  </p:childTnLst>
                                </p:cTn>
                              </p:par>
                            </p:childTnLst>
                          </p:cTn>
                        </p:par>
                        <p:par>
                          <p:cTn id="37" fill="hold">
                            <p:stCondLst>
                              <p:cond delay="2500"/>
                            </p:stCondLst>
                            <p:childTnLst>
                              <p:par>
                                <p:cTn id="38" presetID="22" presetClass="entr" presetSubtype="2" fill="hold" grpId="0" nodeType="afterEffect">
                                  <p:stCondLst>
                                    <p:cond delay="50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wipe(right)">
                                      <p:cBhvr>
                                        <p:cTn id="40" dur="750"/>
                                        <p:tgtEl>
                                          <p:spTgt spid="5">
                                            <p:txEl>
                                              <p:pRg st="2" end="2"/>
                                            </p:txEl>
                                          </p:spTgt>
                                        </p:tgtEl>
                                      </p:cBhvr>
                                    </p:animEffect>
                                  </p:childTnLst>
                                </p:cTn>
                              </p:par>
                            </p:childTnLst>
                          </p:cTn>
                        </p:par>
                        <p:par>
                          <p:cTn id="41" fill="hold">
                            <p:stCondLst>
                              <p:cond delay="3750"/>
                            </p:stCondLst>
                            <p:childTnLst>
                              <p:par>
                                <p:cTn id="42" presetID="22" presetClass="entr" presetSubtype="2" fill="hold" grpId="0" nodeType="afterEffect">
                                  <p:stCondLst>
                                    <p:cond delay="50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wipe(right)">
                                      <p:cBhvr>
                                        <p:cTn id="44" dur="750"/>
                                        <p:tgtEl>
                                          <p:spTgt spid="5">
                                            <p:txEl>
                                              <p:pRg st="3" end="3"/>
                                            </p:txEl>
                                          </p:spTgt>
                                        </p:tgtEl>
                                      </p:cBhvr>
                                    </p:animEffect>
                                  </p:childTnLst>
                                </p:cTn>
                              </p:par>
                            </p:childTnLst>
                          </p:cTn>
                        </p:par>
                        <p:par>
                          <p:cTn id="45" fill="hold">
                            <p:stCondLst>
                              <p:cond delay="5000"/>
                            </p:stCondLst>
                            <p:childTnLst>
                              <p:par>
                                <p:cTn id="46" presetID="22" presetClass="entr" presetSubtype="2" fill="hold" grpId="0" nodeType="afterEffect">
                                  <p:stCondLst>
                                    <p:cond delay="50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wipe(right)">
                                      <p:cBhvr>
                                        <p:cTn id="48" dur="750"/>
                                        <p:tgtEl>
                                          <p:spTgt spid="5">
                                            <p:txEl>
                                              <p:pRg st="4" end="4"/>
                                            </p:txEl>
                                          </p:spTgt>
                                        </p:tgtEl>
                                      </p:cBhvr>
                                    </p:animEffect>
                                  </p:childTnLst>
                                </p:cTn>
                              </p:par>
                            </p:childTnLst>
                          </p:cTn>
                        </p:par>
                        <p:par>
                          <p:cTn id="49" fill="hold">
                            <p:stCondLst>
                              <p:cond delay="6250"/>
                            </p:stCondLst>
                            <p:childTnLst>
                              <p:par>
                                <p:cTn id="50" presetID="22" presetClass="entr" presetSubtype="2" fill="hold" grpId="0" nodeType="afterEffect">
                                  <p:stCondLst>
                                    <p:cond delay="50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wipe(right)">
                                      <p:cBhvr>
                                        <p:cTn id="52" dur="750"/>
                                        <p:tgtEl>
                                          <p:spTgt spid="5">
                                            <p:txEl>
                                              <p:pRg st="5" end="5"/>
                                            </p:txEl>
                                          </p:spTgt>
                                        </p:tgtEl>
                                      </p:cBhvr>
                                    </p:animEffect>
                                  </p:childTnLst>
                                </p:cTn>
                              </p:par>
                            </p:childTnLst>
                          </p:cTn>
                        </p:par>
                        <p:par>
                          <p:cTn id="53" fill="hold">
                            <p:stCondLst>
                              <p:cond delay="7500"/>
                            </p:stCondLst>
                            <p:childTnLst>
                              <p:par>
                                <p:cTn id="54" presetID="22" presetClass="entr" presetSubtype="2" fill="hold" grpId="0" nodeType="afterEffect">
                                  <p:stCondLst>
                                    <p:cond delay="50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wipe(right)">
                                      <p:cBhvr>
                                        <p:cTn id="56" dur="750"/>
                                        <p:tgtEl>
                                          <p:spTgt spid="5">
                                            <p:txEl>
                                              <p:pRg st="6" end="6"/>
                                            </p:txEl>
                                          </p:spTgt>
                                        </p:tgtEl>
                                      </p:cBhvr>
                                    </p:animEffect>
                                  </p:childTnLst>
                                </p:cTn>
                              </p:par>
                            </p:childTnLst>
                          </p:cTn>
                        </p:par>
                        <p:par>
                          <p:cTn id="57" fill="hold">
                            <p:stCondLst>
                              <p:cond delay="8750"/>
                            </p:stCondLst>
                            <p:childTnLst>
                              <p:par>
                                <p:cTn id="58" presetID="22" presetClass="entr" presetSubtype="2" fill="hold" grpId="0" nodeType="afterEffect">
                                  <p:stCondLst>
                                    <p:cond delay="500"/>
                                  </p:stCondLst>
                                  <p:childTnLst>
                                    <p:set>
                                      <p:cBhvr>
                                        <p:cTn id="59" dur="1" fill="hold">
                                          <p:stCondLst>
                                            <p:cond delay="0"/>
                                          </p:stCondLst>
                                        </p:cTn>
                                        <p:tgtEl>
                                          <p:spTgt spid="5">
                                            <p:txEl>
                                              <p:pRg st="7" end="7"/>
                                            </p:txEl>
                                          </p:spTgt>
                                        </p:tgtEl>
                                        <p:attrNameLst>
                                          <p:attrName>style.visibility</p:attrName>
                                        </p:attrNameLst>
                                      </p:cBhvr>
                                      <p:to>
                                        <p:strVal val="visible"/>
                                      </p:to>
                                    </p:set>
                                    <p:animEffect transition="in" filter="wipe(right)">
                                      <p:cBhvr>
                                        <p:cTn id="60" dur="750"/>
                                        <p:tgtEl>
                                          <p:spTgt spid="5">
                                            <p:txEl>
                                              <p:pRg st="7" end="7"/>
                                            </p:txEl>
                                          </p:spTgt>
                                        </p:tgtEl>
                                      </p:cBhvr>
                                    </p:animEffect>
                                  </p:childTnLst>
                                </p:cTn>
                              </p:par>
                              <p:par>
                                <p:cTn id="61" presetID="22" presetClass="entr" presetSubtype="2" fill="hold" grpId="0" nodeType="withEffect">
                                  <p:stCondLst>
                                    <p:cond delay="50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wipe(right)">
                                      <p:cBhvr>
                                        <p:cTn id="63" dur="75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228600"/>
            <a:ext cx="6812280" cy="944562"/>
          </a:xfrm>
        </p:spPr>
        <p:txBody>
          <a:bodyPr/>
          <a:lstStyle/>
          <a:p>
            <a:r>
              <a:rPr lang="en-US" b="0" dirty="0" smtClean="0">
                <a:solidFill>
                  <a:schemeClr val="accent1">
                    <a:lumMod val="75000"/>
                  </a:schemeClr>
                </a:solidFill>
                <a:effectLst/>
              </a:rPr>
              <a:t>Divine Expectations</a:t>
            </a:r>
            <a:endParaRPr lang="en-US" b="0" dirty="0">
              <a:solidFill>
                <a:schemeClr val="accent1">
                  <a:lumMod val="75000"/>
                </a:schemeClr>
              </a:solidFill>
              <a:effectLst/>
            </a:endParaRPr>
          </a:p>
        </p:txBody>
      </p:sp>
      <p:sp>
        <p:nvSpPr>
          <p:cNvPr id="2" name="Content Placeholder 1"/>
          <p:cNvSpPr>
            <a:spLocks noGrp="1"/>
          </p:cNvSpPr>
          <p:nvPr>
            <p:ph idx="1"/>
          </p:nvPr>
        </p:nvSpPr>
        <p:spPr>
          <a:xfrm>
            <a:off x="1295400" y="1295400"/>
            <a:ext cx="7467600" cy="5334000"/>
          </a:xfrm>
        </p:spPr>
        <p:txBody>
          <a:bodyPr>
            <a:noAutofit/>
          </a:bodyPr>
          <a:lstStyle/>
          <a:p>
            <a:pPr marL="0" indent="0">
              <a:buNone/>
            </a:pPr>
            <a:r>
              <a:rPr lang="en-US" sz="2600" dirty="0" smtClean="0"/>
              <a:t>	Then the king will say to those                          at his right hand, “Come, you that are blessed by my Father, inherit the kingdom prepared for you from the foundation of the world; for … I was a stranger &amp; you welcomed me… “</a:t>
            </a:r>
          </a:p>
          <a:p>
            <a:pPr marL="0" indent="0">
              <a:buNone/>
            </a:pPr>
            <a:r>
              <a:rPr lang="en-US" sz="2600" dirty="0" smtClean="0"/>
              <a:t>	Then the righteous will answer him, “Lord, when was it … that we saw you a stranger &amp; welcomed you?” </a:t>
            </a:r>
          </a:p>
          <a:p>
            <a:pPr marL="0" indent="0">
              <a:buNone/>
            </a:pPr>
            <a:r>
              <a:rPr lang="en-US" sz="2600" dirty="0" smtClean="0"/>
              <a:t>	And the king will answer them, “Truly I tell you, 	just as you did it to one of the least of these                </a:t>
            </a:r>
          </a:p>
          <a:p>
            <a:pPr marL="0" indent="0">
              <a:spcBef>
                <a:spcPts val="0"/>
              </a:spcBef>
              <a:buNone/>
            </a:pPr>
            <a:r>
              <a:rPr lang="en-US" sz="2600" dirty="0" smtClean="0"/>
              <a:t>	who are members of my family, you did it to </a:t>
            </a:r>
          </a:p>
          <a:p>
            <a:pPr marL="0" indent="0">
              <a:spcBef>
                <a:spcPts val="0"/>
              </a:spcBef>
              <a:buNone/>
            </a:pPr>
            <a:r>
              <a:rPr lang="en-US" sz="2600" dirty="0" smtClean="0"/>
              <a:t>	 me.”					     </a:t>
            </a:r>
            <a:r>
              <a:rPr lang="en-US" sz="1800" dirty="0" smtClean="0"/>
              <a:t>Mt 25:34-40</a:t>
            </a:r>
          </a:p>
          <a:p>
            <a:pPr marL="0" indent="0" algn="r">
              <a:buNone/>
            </a:pPr>
            <a:r>
              <a:rPr lang="en-US" sz="2600" dirty="0" smtClean="0"/>
              <a:t> </a:t>
            </a:r>
          </a:p>
        </p:txBody>
      </p:sp>
      <p:pic>
        <p:nvPicPr>
          <p:cNvPr id="4" name="Picture 5" descr="C:\Users\brudolph\AppData\Local\Microsoft\Windows\Temporary Internet Files\Content.IE5\MOJ3CXK9\MC900324454[1].wmf"/>
          <p:cNvPicPr>
            <a:picLocks noChangeAspect="1" noChangeArrowheads="1"/>
          </p:cNvPicPr>
          <p:nvPr/>
        </p:nvPicPr>
        <p:blipFill>
          <a:blip r:embed="rId3" cstate="print"/>
          <a:srcRect/>
          <a:stretch>
            <a:fillRect/>
          </a:stretch>
        </p:blipFill>
        <p:spPr bwMode="auto">
          <a:xfrm>
            <a:off x="381000" y="4724400"/>
            <a:ext cx="1817827" cy="1833372"/>
          </a:xfrm>
          <a:prstGeom prst="rect">
            <a:avLst/>
          </a:prstGeom>
          <a:noFill/>
          <a:scene3d>
            <a:camera prst="orthographicFront">
              <a:rot lat="0" lon="10800000" rev="0"/>
            </a:camera>
            <a:lightRig rig="threePt" dir="t"/>
          </a:scene3d>
        </p:spPr>
      </p:pic>
      <p:pic>
        <p:nvPicPr>
          <p:cNvPr id="5" name="Picture 4" descr="C:\Users\brudolph\AppData\Local\Microsoft\Windows\Temporary Internet Files\Content.IE5\5JBF13GG\MC900030433[1].wmf"/>
          <p:cNvPicPr>
            <a:picLocks noChangeAspect="1" noChangeArrowheads="1"/>
          </p:cNvPicPr>
          <p:nvPr/>
        </p:nvPicPr>
        <p:blipFill>
          <a:blip r:embed="rId4" cstate="print"/>
          <a:srcRect/>
          <a:stretch>
            <a:fillRect/>
          </a:stretch>
        </p:blipFill>
        <p:spPr bwMode="auto">
          <a:xfrm>
            <a:off x="6553200" y="228600"/>
            <a:ext cx="2318401" cy="1447800"/>
          </a:xfrm>
          <a:prstGeom prst="rect">
            <a:avLst/>
          </a:prstGeom>
          <a:noFill/>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2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2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1" dur="2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2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7" dur="2000" fill="hold"/>
                                        <p:tgtEl>
                                          <p:spTgt spid="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2">
                                            <p:txEl>
                                              <p:pRg st="3" end="3"/>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2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2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3" dur="2000" fill="hold"/>
                                        <p:tgtEl>
                                          <p:spTgt spid="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2">
                                            <p:txEl>
                                              <p:pRg st="4" end="4"/>
                                            </p:txEl>
                                          </p:spTgt>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p:cTn id="37" dur="2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8" dur="2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9" dur="2000" fill="hold"/>
                                        <p:tgtEl>
                                          <p:spTgt spid="2">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2">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2000"/>
                            </p:stCondLst>
                            <p:childTnLst>
                              <p:par>
                                <p:cTn id="42" presetID="30"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600" decel="100000"/>
                                        <p:tgtEl>
                                          <p:spTgt spid="4"/>
                                        </p:tgtEl>
                                      </p:cBhvr>
                                    </p:animEffect>
                                    <p:anim calcmode="lin" valueType="num">
                                      <p:cBhvr>
                                        <p:cTn id="45" dur="1600" decel="100000" fill="hold"/>
                                        <p:tgtEl>
                                          <p:spTgt spid="4"/>
                                        </p:tgtEl>
                                        <p:attrNameLst>
                                          <p:attrName>style.rotation</p:attrName>
                                        </p:attrNameLst>
                                      </p:cBhvr>
                                      <p:tavLst>
                                        <p:tav tm="0">
                                          <p:val>
                                            <p:fltVal val="-90"/>
                                          </p:val>
                                        </p:tav>
                                        <p:tav tm="100000">
                                          <p:val>
                                            <p:fltVal val="0"/>
                                          </p:val>
                                        </p:tav>
                                      </p:tavLst>
                                    </p:anim>
                                    <p:anim calcmode="lin" valueType="num">
                                      <p:cBhvr>
                                        <p:cTn id="46" dur="1600" decel="100000" fill="hold"/>
                                        <p:tgtEl>
                                          <p:spTgt spid="4"/>
                                        </p:tgtEl>
                                        <p:attrNameLst>
                                          <p:attrName>ppt_x</p:attrName>
                                        </p:attrNameLst>
                                      </p:cBhvr>
                                      <p:tavLst>
                                        <p:tav tm="0">
                                          <p:val>
                                            <p:strVal val="#ppt_x+0.4"/>
                                          </p:val>
                                        </p:tav>
                                        <p:tav tm="100000">
                                          <p:val>
                                            <p:strVal val="#ppt_x-0.05"/>
                                          </p:val>
                                        </p:tav>
                                      </p:tavLst>
                                    </p:anim>
                                    <p:anim calcmode="lin" valueType="num">
                                      <p:cBhvr>
                                        <p:cTn id="47" dur="1600" decel="100000" fill="hold"/>
                                        <p:tgtEl>
                                          <p:spTgt spid="4"/>
                                        </p:tgtEl>
                                        <p:attrNameLst>
                                          <p:attrName>ppt_y</p:attrName>
                                        </p:attrNameLst>
                                      </p:cBhvr>
                                      <p:tavLst>
                                        <p:tav tm="0">
                                          <p:val>
                                            <p:strVal val="#ppt_y-0.4"/>
                                          </p:val>
                                        </p:tav>
                                        <p:tav tm="100000">
                                          <p:val>
                                            <p:strVal val="#ppt_y+0.1"/>
                                          </p:val>
                                        </p:tav>
                                      </p:tavLst>
                                    </p:anim>
                                    <p:anim calcmode="lin" valueType="num">
                                      <p:cBhvr>
                                        <p:cTn id="48"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49"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par>
                          <p:cTn id="50" fill="hold">
                            <p:stCondLst>
                              <p:cond delay="4000"/>
                            </p:stCondLst>
                            <p:childTnLst>
                              <p:par>
                                <p:cTn id="51" presetID="30" presetClass="entr" presetSubtype="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600" decel="100000"/>
                                        <p:tgtEl>
                                          <p:spTgt spid="5"/>
                                        </p:tgtEl>
                                      </p:cBhvr>
                                    </p:animEffect>
                                    <p:anim calcmode="lin" valueType="num">
                                      <p:cBhvr>
                                        <p:cTn id="54" dur="1600" decel="100000" fill="hold"/>
                                        <p:tgtEl>
                                          <p:spTgt spid="5"/>
                                        </p:tgtEl>
                                        <p:attrNameLst>
                                          <p:attrName>style.rotation</p:attrName>
                                        </p:attrNameLst>
                                      </p:cBhvr>
                                      <p:tavLst>
                                        <p:tav tm="0">
                                          <p:val>
                                            <p:fltVal val="-90"/>
                                          </p:val>
                                        </p:tav>
                                        <p:tav tm="100000">
                                          <p:val>
                                            <p:fltVal val="0"/>
                                          </p:val>
                                        </p:tav>
                                      </p:tavLst>
                                    </p:anim>
                                    <p:anim calcmode="lin" valueType="num">
                                      <p:cBhvr>
                                        <p:cTn id="55" dur="1600" decel="100000" fill="hold"/>
                                        <p:tgtEl>
                                          <p:spTgt spid="5"/>
                                        </p:tgtEl>
                                        <p:attrNameLst>
                                          <p:attrName>ppt_x</p:attrName>
                                        </p:attrNameLst>
                                      </p:cBhvr>
                                      <p:tavLst>
                                        <p:tav tm="0">
                                          <p:val>
                                            <p:strVal val="#ppt_x+0.4"/>
                                          </p:val>
                                        </p:tav>
                                        <p:tav tm="100000">
                                          <p:val>
                                            <p:strVal val="#ppt_x-0.05"/>
                                          </p:val>
                                        </p:tav>
                                      </p:tavLst>
                                    </p:anim>
                                    <p:anim calcmode="lin" valueType="num">
                                      <p:cBhvr>
                                        <p:cTn id="56" dur="1600" decel="100000" fill="hold"/>
                                        <p:tgtEl>
                                          <p:spTgt spid="5"/>
                                        </p:tgtEl>
                                        <p:attrNameLst>
                                          <p:attrName>ppt_y</p:attrName>
                                        </p:attrNameLst>
                                      </p:cBhvr>
                                      <p:tavLst>
                                        <p:tav tm="0">
                                          <p:val>
                                            <p:strVal val="#ppt_y-0.4"/>
                                          </p:val>
                                        </p:tav>
                                        <p:tav tm="100000">
                                          <p:val>
                                            <p:strVal val="#ppt_y+0.1"/>
                                          </p:val>
                                        </p:tav>
                                      </p:tavLst>
                                    </p:anim>
                                    <p:anim calcmode="lin" valueType="num">
                                      <p:cBhvr>
                                        <p:cTn id="57"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58"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0" dirty="0" smtClean="0">
                <a:solidFill>
                  <a:schemeClr val="accent2">
                    <a:lumMod val="75000"/>
                  </a:schemeClr>
                </a:solidFill>
                <a:effectLst/>
              </a:rPr>
              <a:t>Foundations:</a:t>
            </a:r>
            <a:r>
              <a:rPr lang="en-US" b="0" dirty="0" smtClean="0"/>
              <a:t/>
            </a:r>
            <a:br>
              <a:rPr lang="en-US" b="0" dirty="0" smtClean="0"/>
            </a:br>
            <a:r>
              <a:rPr lang="en-US" b="0" dirty="0" smtClean="0">
                <a:solidFill>
                  <a:schemeClr val="accent1">
                    <a:lumMod val="75000"/>
                  </a:schemeClr>
                </a:solidFill>
                <a:effectLst/>
              </a:rPr>
              <a:t>A. Seeing Christ in Others</a:t>
            </a:r>
            <a:endParaRPr lang="en-US" dirty="0">
              <a:solidFill>
                <a:schemeClr val="accent1">
                  <a:lumMod val="75000"/>
                </a:schemeClr>
              </a:solidFill>
              <a:effectLst/>
            </a:endParaRPr>
          </a:p>
        </p:txBody>
      </p:sp>
      <p:sp>
        <p:nvSpPr>
          <p:cNvPr id="2" name="Content Placeholder 1"/>
          <p:cNvSpPr>
            <a:spLocks noGrp="1"/>
          </p:cNvSpPr>
          <p:nvPr>
            <p:ph idx="1"/>
          </p:nvPr>
        </p:nvSpPr>
        <p:spPr>
          <a:xfrm>
            <a:off x="1143000" y="1600200"/>
            <a:ext cx="7543800" cy="5029200"/>
          </a:xfrm>
        </p:spPr>
        <p:txBody>
          <a:bodyPr>
            <a:normAutofit/>
          </a:bodyPr>
          <a:lstStyle/>
          <a:p>
            <a:pPr>
              <a:spcAft>
                <a:spcPts val="600"/>
              </a:spcAft>
              <a:buNone/>
            </a:pPr>
            <a:r>
              <a:rPr lang="en-US" sz="2800" dirty="0" smtClean="0">
                <a:solidFill>
                  <a:schemeClr val="accent4">
                    <a:lumMod val="50000"/>
                  </a:schemeClr>
                </a:solidFill>
              </a:rPr>
              <a:t>“Very truly, I tell you, whoever receives one whom I send receives me; and whoever receives me receives him who sent me.”  </a:t>
            </a:r>
          </a:p>
          <a:p>
            <a:pPr algn="r">
              <a:spcBef>
                <a:spcPts val="0"/>
              </a:spcBef>
              <a:buNone/>
            </a:pPr>
            <a:r>
              <a:rPr lang="en-US" sz="1800" dirty="0" err="1" smtClean="0">
                <a:solidFill>
                  <a:schemeClr val="accent4">
                    <a:lumMod val="50000"/>
                  </a:schemeClr>
                </a:solidFill>
              </a:rPr>
              <a:t>Jn</a:t>
            </a:r>
            <a:r>
              <a:rPr lang="en-US" sz="1800" dirty="0" smtClean="0">
                <a:solidFill>
                  <a:schemeClr val="accent4">
                    <a:lumMod val="50000"/>
                  </a:schemeClr>
                </a:solidFill>
              </a:rPr>
              <a:t> 13:20 </a:t>
            </a:r>
          </a:p>
          <a:p>
            <a:pPr>
              <a:spcAft>
                <a:spcPts val="1200"/>
              </a:spcAft>
            </a:pPr>
            <a:endParaRPr lang="en-US" dirty="0" smtClean="0">
              <a:solidFill>
                <a:schemeClr val="accent2">
                  <a:lumMod val="75000"/>
                </a:schemeClr>
              </a:solidFill>
            </a:endParaRPr>
          </a:p>
          <a:p>
            <a:pPr>
              <a:spcAft>
                <a:spcPts val="1200"/>
              </a:spcAft>
            </a:pPr>
            <a:endParaRPr lang="en-US" dirty="0" smtClean="0">
              <a:solidFill>
                <a:schemeClr val="accent2">
                  <a:lumMod val="75000"/>
                </a:schemeClr>
              </a:solidFill>
            </a:endParaRPr>
          </a:p>
          <a:p>
            <a:pPr>
              <a:spcBef>
                <a:spcPts val="0"/>
              </a:spcBef>
              <a:buNone/>
            </a:pPr>
            <a:r>
              <a:rPr lang="en-US" sz="2800" dirty="0" smtClean="0">
                <a:solidFill>
                  <a:schemeClr val="accent3">
                    <a:lumMod val="50000"/>
                  </a:schemeClr>
                </a:solidFill>
              </a:rPr>
              <a:t>“For where two or three</a:t>
            </a:r>
          </a:p>
          <a:p>
            <a:pPr>
              <a:spcBef>
                <a:spcPts val="0"/>
              </a:spcBef>
              <a:buNone/>
            </a:pPr>
            <a:r>
              <a:rPr lang="en-US" sz="2800" dirty="0" smtClean="0">
                <a:solidFill>
                  <a:schemeClr val="accent3">
                    <a:lumMod val="50000"/>
                  </a:schemeClr>
                </a:solidFill>
              </a:rPr>
              <a:t> 		are gathered in my name,</a:t>
            </a:r>
          </a:p>
          <a:p>
            <a:pPr>
              <a:spcBef>
                <a:spcPts val="0"/>
              </a:spcBef>
              <a:buNone/>
            </a:pPr>
            <a:r>
              <a:rPr lang="en-US" sz="2800" dirty="0" smtClean="0">
                <a:solidFill>
                  <a:schemeClr val="accent3">
                    <a:lumMod val="50000"/>
                  </a:schemeClr>
                </a:solidFill>
              </a:rPr>
              <a:t> 			I am there among them.”</a:t>
            </a:r>
          </a:p>
          <a:p>
            <a:pPr marL="0" lvl="0" indent="0" algn="r">
              <a:buNone/>
            </a:pPr>
            <a:r>
              <a:rPr lang="en-US" i="1" dirty="0" smtClean="0">
                <a:solidFill>
                  <a:schemeClr val="accent3">
                    <a:lumMod val="50000"/>
                  </a:schemeClr>
                </a:solidFill>
              </a:rPr>
              <a:t>					</a:t>
            </a:r>
            <a:r>
              <a:rPr lang="en-US" sz="1800" dirty="0" smtClean="0">
                <a:solidFill>
                  <a:schemeClr val="accent3">
                    <a:lumMod val="50000"/>
                  </a:schemeClr>
                </a:solidFill>
              </a:rPr>
              <a:t>Mt 18:20</a:t>
            </a:r>
            <a:endParaRPr lang="en-US" sz="1800" dirty="0" smtClean="0">
              <a:solidFill>
                <a:schemeClr val="accent3">
                  <a:lumMod val="50000"/>
                </a:schemeClr>
              </a:solidFill>
              <a:sym typeface="Wingdings"/>
            </a:endParaRPr>
          </a:p>
          <a:p>
            <a:endParaRPr lang="en-US" dirty="0"/>
          </a:p>
        </p:txBody>
      </p:sp>
      <p:pic>
        <p:nvPicPr>
          <p:cNvPr id="9218" name="Picture 2" descr="Image result for teens talk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581400"/>
            <a:ext cx="2971800" cy="19708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500"/>
                                        <p:tgtEl>
                                          <p:spTgt spid="2">
                                            <p:txEl>
                                              <p:pRg st="0" end="0"/>
                                            </p:txEl>
                                          </p:spTgt>
                                        </p:tgtEl>
                                      </p:cBhvr>
                                    </p:animEffect>
                                  </p:childTnLst>
                                </p:cTn>
                              </p:par>
                            </p:childTnLst>
                          </p:cTn>
                        </p:par>
                        <p:par>
                          <p:cTn id="10" fill="hold">
                            <p:stCondLst>
                              <p:cond delay="1500"/>
                            </p:stCondLst>
                            <p:childTnLst>
                              <p:par>
                                <p:cTn id="11" presetID="50" presetClass="entr" presetSubtype="0" decel="100000"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5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14" dur="15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5" dur="1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 calcmode="lin" valueType="num">
                                      <p:cBhvr>
                                        <p:cTn id="20" dur="1500" fill="hold"/>
                                        <p:tgtEl>
                                          <p:spTgt spid="2">
                                            <p:txEl>
                                              <p:pRg st="4" end="4"/>
                                            </p:txEl>
                                          </p:spTgt>
                                        </p:tgtEl>
                                        <p:attrNameLst>
                                          <p:attrName>ppt_w</p:attrName>
                                        </p:attrNameLst>
                                      </p:cBhvr>
                                      <p:tavLst>
                                        <p:tav tm="0">
                                          <p:val>
                                            <p:strVal val="#ppt_w+.3"/>
                                          </p:val>
                                        </p:tav>
                                        <p:tav tm="100000">
                                          <p:val>
                                            <p:strVal val="#ppt_w"/>
                                          </p:val>
                                        </p:tav>
                                      </p:tavLst>
                                    </p:anim>
                                    <p:anim calcmode="lin" valueType="num">
                                      <p:cBhvr>
                                        <p:cTn id="21" dur="15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2" dur="1500"/>
                                        <p:tgtEl>
                                          <p:spTgt spid="2">
                                            <p:txEl>
                                              <p:pRg st="4" end="4"/>
                                            </p:txEl>
                                          </p:spTgt>
                                        </p:tgtEl>
                                      </p:cBhvr>
                                    </p:animEffect>
                                  </p:childTnLst>
                                </p:cTn>
                              </p:par>
                              <p:par>
                                <p:cTn id="23" presetID="50" presetClass="entr" presetSubtype="0" decel="100000" fill="hold" nodeType="withEffect">
                                  <p:stCondLst>
                                    <p:cond delay="0"/>
                                  </p:stCondLst>
                                  <p:childTnLst>
                                    <p:set>
                                      <p:cBhvr>
                                        <p:cTn id="24" dur="1" fill="hold">
                                          <p:stCondLst>
                                            <p:cond delay="0"/>
                                          </p:stCondLst>
                                        </p:cTn>
                                        <p:tgtEl>
                                          <p:spTgt spid="9218"/>
                                        </p:tgtEl>
                                        <p:attrNameLst>
                                          <p:attrName>style.visibility</p:attrName>
                                        </p:attrNameLst>
                                      </p:cBhvr>
                                      <p:to>
                                        <p:strVal val="visible"/>
                                      </p:to>
                                    </p:set>
                                    <p:anim calcmode="lin" valueType="num">
                                      <p:cBhvr>
                                        <p:cTn id="25" dur="1000" fill="hold"/>
                                        <p:tgtEl>
                                          <p:spTgt spid="9218"/>
                                        </p:tgtEl>
                                        <p:attrNameLst>
                                          <p:attrName>ppt_w</p:attrName>
                                        </p:attrNameLst>
                                      </p:cBhvr>
                                      <p:tavLst>
                                        <p:tav tm="0">
                                          <p:val>
                                            <p:strVal val="#ppt_w+.3"/>
                                          </p:val>
                                        </p:tav>
                                        <p:tav tm="100000">
                                          <p:val>
                                            <p:strVal val="#ppt_w"/>
                                          </p:val>
                                        </p:tav>
                                      </p:tavLst>
                                    </p:anim>
                                    <p:anim calcmode="lin" valueType="num">
                                      <p:cBhvr>
                                        <p:cTn id="26" dur="1000" fill="hold"/>
                                        <p:tgtEl>
                                          <p:spTgt spid="9218"/>
                                        </p:tgtEl>
                                        <p:attrNameLst>
                                          <p:attrName>ppt_h</p:attrName>
                                        </p:attrNameLst>
                                      </p:cBhvr>
                                      <p:tavLst>
                                        <p:tav tm="0">
                                          <p:val>
                                            <p:strVal val="#ppt_h"/>
                                          </p:val>
                                        </p:tav>
                                        <p:tav tm="100000">
                                          <p:val>
                                            <p:strVal val="#ppt_h"/>
                                          </p:val>
                                        </p:tav>
                                      </p:tavLst>
                                    </p:anim>
                                    <p:animEffect transition="in" filter="fade">
                                      <p:cBhvr>
                                        <p:cTn id="27" dur="1000"/>
                                        <p:tgtEl>
                                          <p:spTgt spid="9218"/>
                                        </p:tgtEl>
                                      </p:cBhvr>
                                    </p:animEffect>
                                  </p:childTnLst>
                                </p:cTn>
                              </p:par>
                            </p:childTnLst>
                          </p:cTn>
                        </p:par>
                        <p:par>
                          <p:cTn id="28" fill="hold">
                            <p:stCondLst>
                              <p:cond delay="1500"/>
                            </p:stCondLst>
                            <p:childTnLst>
                              <p:par>
                                <p:cTn id="29" presetID="50" presetClass="entr" presetSubtype="0" decel="100000"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p:cTn id="31" dur="1500" fill="hold"/>
                                        <p:tgtEl>
                                          <p:spTgt spid="2">
                                            <p:txEl>
                                              <p:pRg st="5" end="5"/>
                                            </p:txEl>
                                          </p:spTgt>
                                        </p:tgtEl>
                                        <p:attrNameLst>
                                          <p:attrName>ppt_w</p:attrName>
                                        </p:attrNameLst>
                                      </p:cBhvr>
                                      <p:tavLst>
                                        <p:tav tm="0">
                                          <p:val>
                                            <p:strVal val="#ppt_w+.3"/>
                                          </p:val>
                                        </p:tav>
                                        <p:tav tm="100000">
                                          <p:val>
                                            <p:strVal val="#ppt_w"/>
                                          </p:val>
                                        </p:tav>
                                      </p:tavLst>
                                    </p:anim>
                                    <p:anim calcmode="lin" valueType="num">
                                      <p:cBhvr>
                                        <p:cTn id="32" dur="15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3" dur="1500"/>
                                        <p:tgtEl>
                                          <p:spTgt spid="2">
                                            <p:txEl>
                                              <p:pRg st="5" end="5"/>
                                            </p:txEl>
                                          </p:spTgt>
                                        </p:tgtEl>
                                      </p:cBhvr>
                                    </p:animEffect>
                                  </p:childTnLst>
                                </p:cTn>
                              </p:par>
                            </p:childTnLst>
                          </p:cTn>
                        </p:par>
                        <p:par>
                          <p:cTn id="34" fill="hold">
                            <p:stCondLst>
                              <p:cond delay="3000"/>
                            </p:stCondLst>
                            <p:childTnLst>
                              <p:par>
                                <p:cTn id="35" presetID="50" presetClass="entr" presetSubtype="0" decel="100000" fill="hold" grpId="0"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p:cTn id="37" dur="1500" fill="hold"/>
                                        <p:tgtEl>
                                          <p:spTgt spid="2">
                                            <p:txEl>
                                              <p:pRg st="6" end="6"/>
                                            </p:txEl>
                                          </p:spTgt>
                                        </p:tgtEl>
                                        <p:attrNameLst>
                                          <p:attrName>ppt_w</p:attrName>
                                        </p:attrNameLst>
                                      </p:cBhvr>
                                      <p:tavLst>
                                        <p:tav tm="0">
                                          <p:val>
                                            <p:strVal val="#ppt_w+.3"/>
                                          </p:val>
                                        </p:tav>
                                        <p:tav tm="100000">
                                          <p:val>
                                            <p:strVal val="#ppt_w"/>
                                          </p:val>
                                        </p:tav>
                                      </p:tavLst>
                                    </p:anim>
                                    <p:anim calcmode="lin" valueType="num">
                                      <p:cBhvr>
                                        <p:cTn id="38" dur="15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39" dur="1500"/>
                                        <p:tgtEl>
                                          <p:spTgt spid="2">
                                            <p:txEl>
                                              <p:pRg st="6" end="6"/>
                                            </p:txEl>
                                          </p:spTgt>
                                        </p:tgtEl>
                                      </p:cBhvr>
                                    </p:animEffect>
                                  </p:childTnLst>
                                </p:cTn>
                              </p:par>
                            </p:childTnLst>
                          </p:cTn>
                        </p:par>
                        <p:par>
                          <p:cTn id="40" fill="hold">
                            <p:stCondLst>
                              <p:cond delay="4500"/>
                            </p:stCondLst>
                            <p:childTnLst>
                              <p:par>
                                <p:cTn id="41" presetID="50" presetClass="entr" presetSubtype="0" decel="100000" fill="hold" grpId="0" nodeType="after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p:cTn id="43" dur="1500" fill="hold"/>
                                        <p:tgtEl>
                                          <p:spTgt spid="2">
                                            <p:txEl>
                                              <p:pRg st="7" end="7"/>
                                            </p:txEl>
                                          </p:spTgt>
                                        </p:tgtEl>
                                        <p:attrNameLst>
                                          <p:attrName>ppt_w</p:attrName>
                                        </p:attrNameLst>
                                      </p:cBhvr>
                                      <p:tavLst>
                                        <p:tav tm="0">
                                          <p:val>
                                            <p:strVal val="#ppt_w+.3"/>
                                          </p:val>
                                        </p:tav>
                                        <p:tav tm="100000">
                                          <p:val>
                                            <p:strVal val="#ppt_w"/>
                                          </p:val>
                                        </p:tav>
                                      </p:tavLst>
                                    </p:anim>
                                    <p:anim calcmode="lin" valueType="num">
                                      <p:cBhvr>
                                        <p:cTn id="44" dur="15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45" dur="1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0" dirty="0" smtClean="0">
                <a:solidFill>
                  <a:schemeClr val="accent2">
                    <a:lumMod val="75000"/>
                  </a:schemeClr>
                </a:solidFill>
                <a:effectLst/>
              </a:rPr>
              <a:t>Foundations:</a:t>
            </a:r>
            <a:r>
              <a:rPr lang="en-US" b="0" dirty="0" smtClean="0">
                <a:solidFill>
                  <a:schemeClr val="accent2">
                    <a:lumMod val="50000"/>
                  </a:schemeClr>
                </a:solidFill>
              </a:rPr>
              <a:t/>
            </a:r>
            <a:br>
              <a:rPr lang="en-US" b="0" dirty="0" smtClean="0">
                <a:solidFill>
                  <a:schemeClr val="accent2">
                    <a:lumMod val="50000"/>
                  </a:schemeClr>
                </a:solidFill>
              </a:rPr>
            </a:br>
            <a:r>
              <a:rPr lang="en-US" b="0" dirty="0" smtClean="0">
                <a:solidFill>
                  <a:schemeClr val="accent1">
                    <a:lumMod val="75000"/>
                  </a:schemeClr>
                </a:solidFill>
                <a:effectLst/>
              </a:rPr>
              <a:t>A. Seeing Christ in Others</a:t>
            </a:r>
            <a:endParaRPr lang="en-US" b="0" dirty="0">
              <a:solidFill>
                <a:schemeClr val="accent1">
                  <a:lumMod val="75000"/>
                </a:schemeClr>
              </a:solidFill>
              <a:effectLst/>
            </a:endParaRPr>
          </a:p>
        </p:txBody>
      </p:sp>
      <p:sp>
        <p:nvSpPr>
          <p:cNvPr id="7" name="Content Placeholder 6"/>
          <p:cNvSpPr>
            <a:spLocks noGrp="1"/>
          </p:cNvSpPr>
          <p:nvPr>
            <p:ph sz="half" idx="1"/>
          </p:nvPr>
        </p:nvSpPr>
        <p:spPr>
          <a:xfrm>
            <a:off x="4724400" y="1600200"/>
            <a:ext cx="3657600" cy="4663440"/>
          </a:xfrm>
        </p:spPr>
        <p:txBody>
          <a:bodyPr>
            <a:normAutofit fontScale="92500"/>
          </a:bodyPr>
          <a:lstStyle/>
          <a:p>
            <a:pPr marL="0" lvl="0" indent="0">
              <a:buNone/>
            </a:pPr>
            <a:endParaRPr lang="en-US" dirty="0" smtClean="0"/>
          </a:p>
          <a:p>
            <a:pPr marL="0" lvl="0" indent="0">
              <a:buNone/>
            </a:pPr>
            <a:endParaRPr lang="en-US" dirty="0" smtClean="0"/>
          </a:p>
          <a:p>
            <a:pPr marL="0" lvl="0" indent="0">
              <a:buNone/>
            </a:pPr>
            <a:endParaRPr lang="en-US" dirty="0" smtClean="0"/>
          </a:p>
          <a:p>
            <a:pPr marL="0" lvl="0" indent="0">
              <a:buNone/>
            </a:pPr>
            <a:endParaRPr lang="en-US" dirty="0" smtClean="0"/>
          </a:p>
          <a:p>
            <a:pPr marL="0" lvl="0" indent="0">
              <a:buNone/>
            </a:pPr>
            <a:endParaRPr lang="en-US" dirty="0" smtClean="0"/>
          </a:p>
          <a:p>
            <a:pPr marL="0" lvl="0" indent="0">
              <a:buNone/>
            </a:pPr>
            <a:endParaRPr lang="en-US" dirty="0" smtClean="0">
              <a:solidFill>
                <a:schemeClr val="accent1">
                  <a:lumMod val="50000"/>
                </a:schemeClr>
              </a:solidFill>
            </a:endParaRPr>
          </a:p>
        </p:txBody>
      </p:sp>
      <p:sp>
        <p:nvSpPr>
          <p:cNvPr id="9" name="Text Placeholder 5"/>
          <p:cNvSpPr>
            <a:spLocks noGrp="1"/>
          </p:cNvSpPr>
          <p:nvPr>
            <p:ph sz="half" idx="2"/>
          </p:nvPr>
        </p:nvSpPr>
        <p:spPr>
          <a:xfrm>
            <a:off x="4876800" y="1524000"/>
            <a:ext cx="3657600" cy="4663440"/>
          </a:xfrm>
        </p:spPr>
        <p:txBody>
          <a:bodyPr>
            <a:normAutofit fontScale="92500"/>
          </a:bodyPr>
          <a:lstStyle/>
          <a:p>
            <a:pPr marL="0" lvl="0" indent="0" algn="ctr">
              <a:buNone/>
            </a:pPr>
            <a:r>
              <a:rPr lang="en-US" sz="3600" dirty="0" smtClean="0">
                <a:solidFill>
                  <a:schemeClr val="accent5">
                    <a:lumMod val="50000"/>
                  </a:schemeClr>
                </a:solidFill>
              </a:rPr>
              <a:t>All guests who present themselves are to be welcomed as Christ, for he himself will say: I was a stranger and you welcomed me (Mt 25:35). </a:t>
            </a:r>
          </a:p>
          <a:p>
            <a:pPr lvl="0" algn="r">
              <a:buNone/>
            </a:pPr>
            <a:r>
              <a:rPr lang="en-US" sz="1900" i="1" dirty="0" smtClean="0">
                <a:solidFill>
                  <a:schemeClr val="accent5">
                    <a:lumMod val="50000"/>
                  </a:schemeClr>
                </a:solidFill>
              </a:rPr>
              <a:t>-Rule of St. Benedict</a:t>
            </a:r>
            <a:endParaRPr lang="en-US" sz="1900" dirty="0" smtClean="0">
              <a:solidFill>
                <a:schemeClr val="accent5">
                  <a:lumMod val="50000"/>
                </a:schemeClr>
              </a:solidFill>
            </a:endParaRPr>
          </a:p>
          <a:p>
            <a:pPr>
              <a:buNone/>
            </a:pPr>
            <a:endParaRPr lang="en-US" dirty="0">
              <a:solidFill>
                <a:schemeClr val="accent5">
                  <a:lumMod val="50000"/>
                </a:schemeClr>
              </a:solidFill>
            </a:endParaRPr>
          </a:p>
        </p:txBody>
      </p:sp>
      <p:pic>
        <p:nvPicPr>
          <p:cNvPr id="1026" name="Picture 2" descr="Image result for Medieval Christian Pilgrim at monastery do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946" y="2057400"/>
            <a:ext cx="4274254"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1500"/>
                                        <p:tgtEl>
                                          <p:spTgt spid="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linds(horizontal)">
                                      <p:cBhvr>
                                        <p:cTn id="10" dur="1500"/>
                                        <p:tgtEl>
                                          <p:spTgt spid="9">
                                            <p:txEl>
                                              <p:pRg st="1" end="1"/>
                                            </p:txEl>
                                          </p:spTgt>
                                        </p:tgtEl>
                                      </p:cBhvr>
                                    </p:animEffect>
                                  </p:childTnLst>
                                </p:cTn>
                              </p:par>
                              <p:par>
                                <p:cTn id="11" presetID="3" presetClass="entr" presetSubtype="5"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linds(vertical)">
                                      <p:cBhvr>
                                        <p:cTn id="13" dur="1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0" dirty="0" smtClean="0">
                <a:solidFill>
                  <a:schemeClr val="accent2">
                    <a:lumMod val="75000"/>
                  </a:schemeClr>
                </a:solidFill>
                <a:effectLst/>
              </a:rPr>
              <a:t>Foundations:</a:t>
            </a:r>
            <a:r>
              <a:rPr lang="en-US" dirty="0" smtClean="0"/>
              <a:t/>
            </a:r>
            <a:br>
              <a:rPr lang="en-US" dirty="0" smtClean="0"/>
            </a:br>
            <a:r>
              <a:rPr lang="en-US" b="0" dirty="0" smtClean="0">
                <a:solidFill>
                  <a:schemeClr val="accent1">
                    <a:lumMod val="75000"/>
                  </a:schemeClr>
                </a:solidFill>
                <a:effectLst/>
              </a:rPr>
              <a:t>B. Being Christ for Others</a:t>
            </a:r>
            <a:endParaRPr lang="en-US" b="0" dirty="0">
              <a:solidFill>
                <a:schemeClr val="accent1">
                  <a:lumMod val="75000"/>
                </a:schemeClr>
              </a:solidFill>
              <a:effectLst/>
            </a:endParaRPr>
          </a:p>
        </p:txBody>
      </p:sp>
      <p:sp>
        <p:nvSpPr>
          <p:cNvPr id="2" name="Content Placeholder 1"/>
          <p:cNvSpPr>
            <a:spLocks noGrp="1"/>
          </p:cNvSpPr>
          <p:nvPr>
            <p:ph idx="1"/>
          </p:nvPr>
        </p:nvSpPr>
        <p:spPr>
          <a:xfrm>
            <a:off x="2514600" y="1752600"/>
            <a:ext cx="6172200" cy="4254691"/>
          </a:xfrm>
        </p:spPr>
        <p:txBody>
          <a:bodyPr/>
          <a:lstStyle/>
          <a:p>
            <a:pPr>
              <a:buNone/>
            </a:pPr>
            <a:r>
              <a:rPr lang="en-US" dirty="0" smtClean="0">
                <a:solidFill>
                  <a:schemeClr val="accent3">
                    <a:lumMod val="75000"/>
                  </a:schemeClr>
                </a:solidFill>
              </a:rPr>
              <a:t>“So if I, your Lord and Teacher, have washed your feet, you also ought to wash one another’s feet. For I have set you an example, that you also should do as I have done to you.” </a:t>
            </a:r>
          </a:p>
          <a:p>
            <a:pPr algn="r">
              <a:buNone/>
            </a:pPr>
            <a:r>
              <a:rPr lang="en-US" sz="1800" dirty="0" smtClean="0"/>
              <a:t>-</a:t>
            </a:r>
            <a:r>
              <a:rPr lang="en-US" sz="1800" dirty="0" err="1" smtClean="0"/>
              <a:t>Jn</a:t>
            </a:r>
            <a:r>
              <a:rPr lang="en-US" sz="1800" dirty="0" smtClean="0"/>
              <a:t> 13: 14-15</a:t>
            </a:r>
          </a:p>
          <a:p>
            <a:endParaRPr lang="en-US" dirty="0"/>
          </a:p>
        </p:txBody>
      </p:sp>
      <p:pic>
        <p:nvPicPr>
          <p:cNvPr id="4" name="Picture 4" descr="C:\Users\brudolph\AppData\Local\Microsoft\Windows\Temporary Internet Files\Content.IE5\EX72HAIJ\maundythursday02[1].gif"/>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flipH="1">
            <a:off x="381000" y="3048000"/>
            <a:ext cx="3124200" cy="3651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2">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2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3" dur="2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2000"/>
                                        <p:tgtEl>
                                          <p:spTgt spid="2">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ppt_x</p:attrName>
                                        </p:attrNameLst>
                                      </p:cBhvr>
                                      <p:tavLst>
                                        <p:tav tm="0">
                                          <p:val>
                                            <p:strVal val="#ppt_x-.2"/>
                                          </p:val>
                                        </p:tav>
                                        <p:tav tm="100000">
                                          <p:val>
                                            <p:strVal val="#ppt_x"/>
                                          </p:val>
                                        </p:tav>
                                      </p:tavLst>
                                    </p:anim>
                                    <p:anim calcmode="lin" valueType="num">
                                      <p:cBhvr>
                                        <p:cTn id="1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rudolph\AppData\Local\Microsoft\Windows\Temporary Internet Files\Content.IE5\5JBF13GG\MP900422532[1].jpg"/>
          <p:cNvPicPr>
            <a:picLocks noChangeAspect="1" noChangeArrowheads="1"/>
          </p:cNvPicPr>
          <p:nvPr/>
        </p:nvPicPr>
        <p:blipFill>
          <a:blip r:embed="rId3" cstate="print"/>
          <a:srcRect/>
          <a:stretch>
            <a:fillRect/>
          </a:stretch>
        </p:blipFill>
        <p:spPr bwMode="auto">
          <a:xfrm flipH="1">
            <a:off x="457200" y="5164931"/>
            <a:ext cx="2167128" cy="1693069"/>
          </a:xfrm>
          <a:prstGeom prst="rect">
            <a:avLst/>
          </a:prstGeom>
          <a:noFill/>
          <a:scene3d>
            <a:camera prst="orthographicFront">
              <a:rot lat="0" lon="10800000" rev="0"/>
            </a:camera>
            <a:lightRig rig="threePt" dir="t"/>
          </a:scene3d>
        </p:spPr>
      </p:pic>
      <p:sp>
        <p:nvSpPr>
          <p:cNvPr id="3" name="Title 2"/>
          <p:cNvSpPr>
            <a:spLocks noGrp="1"/>
          </p:cNvSpPr>
          <p:nvPr>
            <p:ph type="title"/>
          </p:nvPr>
        </p:nvSpPr>
        <p:spPr>
          <a:xfrm>
            <a:off x="1066800" y="274638"/>
            <a:ext cx="5562600" cy="1173162"/>
          </a:xfrm>
        </p:spPr>
        <p:txBody>
          <a:bodyPr>
            <a:normAutofit fontScale="90000"/>
          </a:bodyPr>
          <a:lstStyle/>
          <a:p>
            <a:r>
              <a:rPr lang="en-US" b="0" dirty="0" smtClean="0">
                <a:solidFill>
                  <a:schemeClr val="accent2">
                    <a:lumMod val="75000"/>
                  </a:schemeClr>
                </a:solidFill>
                <a:effectLst/>
              </a:rPr>
              <a:t>Foundations:</a:t>
            </a:r>
            <a:r>
              <a:rPr lang="en-US" b="0" dirty="0" smtClean="0">
                <a:effectLst/>
              </a:rPr>
              <a:t/>
            </a:r>
            <a:br>
              <a:rPr lang="en-US" b="0" dirty="0" smtClean="0">
                <a:effectLst/>
              </a:rPr>
            </a:br>
            <a:r>
              <a:rPr lang="en-US" b="0" dirty="0" smtClean="0">
                <a:solidFill>
                  <a:schemeClr val="accent1">
                    <a:lumMod val="75000"/>
                  </a:schemeClr>
                </a:solidFill>
                <a:effectLst/>
              </a:rPr>
              <a:t>B. Being Christ for Others</a:t>
            </a:r>
            <a:endParaRPr lang="en-US" b="0" dirty="0">
              <a:solidFill>
                <a:schemeClr val="accent1">
                  <a:lumMod val="75000"/>
                </a:schemeClr>
              </a:solidFill>
              <a:effectLst/>
            </a:endParaRPr>
          </a:p>
        </p:txBody>
      </p:sp>
      <p:sp>
        <p:nvSpPr>
          <p:cNvPr id="2" name="Content Placeholder 1"/>
          <p:cNvSpPr>
            <a:spLocks noGrp="1"/>
          </p:cNvSpPr>
          <p:nvPr>
            <p:ph idx="1"/>
          </p:nvPr>
        </p:nvSpPr>
        <p:spPr>
          <a:xfrm>
            <a:off x="1143000" y="1600200"/>
            <a:ext cx="8001000" cy="4953000"/>
          </a:xfrm>
        </p:spPr>
        <p:txBody>
          <a:bodyPr>
            <a:noAutofit/>
          </a:bodyPr>
          <a:lstStyle/>
          <a:p>
            <a:pPr>
              <a:buNone/>
            </a:pPr>
            <a:r>
              <a:rPr lang="en-US" sz="2600" dirty="0" smtClean="0">
                <a:solidFill>
                  <a:schemeClr val="accent3">
                    <a:lumMod val="75000"/>
                  </a:schemeClr>
                </a:solidFill>
              </a:rPr>
              <a:t>Christ has no body but yours,</a:t>
            </a:r>
            <a:br>
              <a:rPr lang="en-US" sz="2600" dirty="0" smtClean="0">
                <a:solidFill>
                  <a:schemeClr val="accent3">
                    <a:lumMod val="75000"/>
                  </a:schemeClr>
                </a:solidFill>
              </a:rPr>
            </a:br>
            <a:r>
              <a:rPr lang="en-US" sz="2600" dirty="0" smtClean="0">
                <a:solidFill>
                  <a:schemeClr val="accent3">
                    <a:lumMod val="75000"/>
                  </a:schemeClr>
                </a:solidFill>
              </a:rPr>
              <a:t>	No hands, no feet on earth but yours,</a:t>
            </a:r>
          </a:p>
          <a:p>
            <a:pPr>
              <a:buNone/>
            </a:pPr>
            <a:r>
              <a:rPr lang="en-US" sz="2600" dirty="0" smtClean="0">
                <a:solidFill>
                  <a:schemeClr val="accent4">
                    <a:lumMod val="50000"/>
                  </a:schemeClr>
                </a:solidFill>
              </a:rPr>
              <a:t>Yours are the eyes with which he looks</a:t>
            </a:r>
            <a:br>
              <a:rPr lang="en-US" sz="2600" dirty="0" smtClean="0">
                <a:solidFill>
                  <a:schemeClr val="accent4">
                    <a:lumMod val="50000"/>
                  </a:schemeClr>
                </a:solidFill>
              </a:rPr>
            </a:br>
            <a:r>
              <a:rPr lang="en-US" sz="2600" dirty="0" smtClean="0">
                <a:solidFill>
                  <a:schemeClr val="accent4">
                    <a:lumMod val="50000"/>
                  </a:schemeClr>
                </a:solidFill>
              </a:rPr>
              <a:t>	compassion on this world,</a:t>
            </a:r>
          </a:p>
          <a:p>
            <a:pPr>
              <a:buNone/>
            </a:pPr>
            <a:r>
              <a:rPr lang="en-US" sz="2600" dirty="0" smtClean="0">
                <a:solidFill>
                  <a:schemeClr val="accent6">
                    <a:lumMod val="75000"/>
                  </a:schemeClr>
                </a:solidFill>
              </a:rPr>
              <a:t>Yours are the feet with which he walks to do good,</a:t>
            </a:r>
          </a:p>
          <a:p>
            <a:pPr>
              <a:buNone/>
            </a:pPr>
            <a:r>
              <a:rPr lang="en-US" sz="2600" dirty="0" smtClean="0">
                <a:solidFill>
                  <a:schemeClr val="accent3">
                    <a:lumMod val="75000"/>
                  </a:schemeClr>
                </a:solidFill>
              </a:rPr>
              <a:t>Yours are the hands, w/ which he blesses all the world</a:t>
            </a:r>
            <a:r>
              <a:rPr lang="en-US" sz="2600" dirty="0" smtClean="0">
                <a:solidFill>
                  <a:schemeClr val="bg2">
                    <a:lumMod val="25000"/>
                  </a:schemeClr>
                </a:solidFill>
              </a:rPr>
              <a:t>.</a:t>
            </a:r>
          </a:p>
          <a:p>
            <a:pPr>
              <a:buNone/>
            </a:pPr>
            <a:r>
              <a:rPr lang="en-US" sz="2600" dirty="0" smtClean="0">
                <a:solidFill>
                  <a:schemeClr val="accent4">
                    <a:lumMod val="50000"/>
                  </a:schemeClr>
                </a:solidFill>
              </a:rPr>
              <a:t>Yours are the hands, yours are the feet,</a:t>
            </a:r>
            <a:br>
              <a:rPr lang="en-US" sz="2600" dirty="0" smtClean="0">
                <a:solidFill>
                  <a:schemeClr val="accent4">
                    <a:lumMod val="50000"/>
                  </a:schemeClr>
                </a:solidFill>
              </a:rPr>
            </a:br>
            <a:r>
              <a:rPr lang="en-US" sz="2600" dirty="0" smtClean="0">
                <a:solidFill>
                  <a:schemeClr val="accent4">
                    <a:lumMod val="50000"/>
                  </a:schemeClr>
                </a:solidFill>
              </a:rPr>
              <a:t>	Yours are the eyes, you are his body.</a:t>
            </a:r>
          </a:p>
          <a:p>
            <a:pPr lvl="0" algn="r">
              <a:buNone/>
            </a:pPr>
            <a:r>
              <a:rPr lang="en-US" sz="2600" dirty="0" smtClean="0">
                <a:solidFill>
                  <a:schemeClr val="accent6">
                    <a:lumMod val="50000"/>
                  </a:schemeClr>
                </a:solidFill>
              </a:rPr>
              <a:t>			</a:t>
            </a:r>
            <a:r>
              <a:rPr lang="en-US" sz="2600" dirty="0" smtClean="0">
                <a:solidFill>
                  <a:schemeClr val="accent6">
                    <a:lumMod val="75000"/>
                  </a:schemeClr>
                </a:solidFill>
              </a:rPr>
              <a:t>Christ has no body now but yours. </a:t>
            </a:r>
            <a:r>
              <a:rPr lang="en-US" sz="2600" dirty="0" smtClean="0">
                <a:solidFill>
                  <a:schemeClr val="accent3"/>
                </a:solidFill>
              </a:rPr>
              <a:t>	</a:t>
            </a:r>
            <a:r>
              <a:rPr lang="en-US" sz="2600" dirty="0" smtClean="0"/>
              <a:t>			      </a:t>
            </a:r>
            <a:r>
              <a:rPr lang="en-US" sz="1800" dirty="0" smtClean="0"/>
              <a:t>-St. Teresa of Avila</a:t>
            </a:r>
          </a:p>
          <a:p>
            <a:pPr>
              <a:buNone/>
            </a:pPr>
            <a:endParaRPr lang="en-US" sz="2400" dirty="0" smtClean="0"/>
          </a:p>
        </p:txBody>
      </p:sp>
      <p:pic>
        <p:nvPicPr>
          <p:cNvPr id="1026" name="Picture 2" descr="C:\Users\brudolph\AppData\Local\Microsoft\Windows\Temporary Internet Files\Content.IE5\BJNZQW21\MP900409654[2].jpg"/>
          <p:cNvPicPr>
            <a:picLocks noChangeAspect="1" noChangeArrowheads="1"/>
          </p:cNvPicPr>
          <p:nvPr/>
        </p:nvPicPr>
        <p:blipFill>
          <a:blip r:embed="rId4" cstate="print"/>
          <a:srcRect/>
          <a:stretch>
            <a:fillRect/>
          </a:stretch>
        </p:blipFill>
        <p:spPr bwMode="auto">
          <a:xfrm>
            <a:off x="6705600" y="228600"/>
            <a:ext cx="2057400" cy="13726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2">
                                            <p:txEl>
                                              <p:pRg st="0" end="0"/>
                                            </p:txEl>
                                          </p:spTgt>
                                        </p:tgtEl>
                                      </p:cBhvr>
                                    </p:animEffect>
                                  </p:childTnLst>
                                </p:cTn>
                              </p:par>
                            </p:childTnLst>
                          </p:cTn>
                        </p:par>
                        <p:par>
                          <p:cTn id="12" fill="hold">
                            <p:stCondLst>
                              <p:cond delay="2000"/>
                            </p:stCondLst>
                            <p:childTnLst>
                              <p:par>
                                <p:cTn id="13" presetID="54" presetClass="entr" presetSubtype="0" accel="100000"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20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16" dur="2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17" dur="2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8" dur="20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19" dur="2000"/>
                                        <p:tgtEl>
                                          <p:spTgt spid="2">
                                            <p:txEl>
                                              <p:pRg st="1" end="1"/>
                                            </p:txEl>
                                          </p:spTgt>
                                        </p:tgtEl>
                                      </p:cBhvr>
                                    </p:animEffect>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0"/>
                                        <p:tgtEl>
                                          <p:spTgt spid="1026"/>
                                        </p:tgtEl>
                                      </p:cBhvr>
                                    </p:animEffect>
                                    <p:anim calcmode="lin" valueType="num">
                                      <p:cBhvr>
                                        <p:cTn id="24" dur="1000" fill="hold"/>
                                        <p:tgtEl>
                                          <p:spTgt spid="1026"/>
                                        </p:tgtEl>
                                        <p:attrNameLst>
                                          <p:attrName>ppt_x</p:attrName>
                                        </p:attrNameLst>
                                      </p:cBhvr>
                                      <p:tavLst>
                                        <p:tav tm="0">
                                          <p:val>
                                            <p:strVal val="#ppt_x"/>
                                          </p:val>
                                        </p:tav>
                                        <p:tav tm="100000">
                                          <p:val>
                                            <p:strVal val="#ppt_x"/>
                                          </p:val>
                                        </p:tav>
                                      </p:tavLst>
                                    </p:anim>
                                    <p:anim calcmode="lin" valueType="num">
                                      <p:cBhvr>
                                        <p:cTn id="25" dur="1000" fill="hold"/>
                                        <p:tgtEl>
                                          <p:spTgt spid="1026"/>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54" presetClass="entr" presetSubtype="0" accel="100000"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2000" fill="hold"/>
                                        <p:tgtEl>
                                          <p:spTgt spid="2">
                                            <p:txEl>
                                              <p:pRg st="2" end="2"/>
                                            </p:txEl>
                                          </p:spTgt>
                                        </p:tgtEl>
                                        <p:attrNameLst>
                                          <p:attrName>ppt_w</p:attrName>
                                        </p:attrNameLst>
                                      </p:cBhvr>
                                      <p:tavLst>
                                        <p:tav tm="0">
                                          <p:val>
                                            <p:strVal val="#ppt_w*0.05"/>
                                          </p:val>
                                        </p:tav>
                                        <p:tav tm="100000">
                                          <p:val>
                                            <p:strVal val="#ppt_w"/>
                                          </p:val>
                                        </p:tav>
                                      </p:tavLst>
                                    </p:anim>
                                    <p:anim calcmode="lin" valueType="num">
                                      <p:cBhvr>
                                        <p:cTn id="30" dur="2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1" dur="2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32" dur="20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33" dur="2000"/>
                                        <p:tgtEl>
                                          <p:spTgt spid="2">
                                            <p:txEl>
                                              <p:pRg st="2" end="2"/>
                                            </p:txEl>
                                          </p:spTgt>
                                        </p:tgtEl>
                                      </p:cBhvr>
                                    </p:animEffect>
                                  </p:childTnLst>
                                </p:cTn>
                              </p:par>
                            </p:childTnLst>
                          </p:cTn>
                        </p:par>
                        <p:par>
                          <p:cTn id="34" fill="hold">
                            <p:stCondLst>
                              <p:cond delay="7000"/>
                            </p:stCondLst>
                            <p:childTnLst>
                              <p:par>
                                <p:cTn id="35" presetID="54" presetClass="entr" presetSubtype="0" accel="100000" fill="hold" nodeType="after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p:cTn id="37" dur="2000" fill="hold"/>
                                        <p:tgtEl>
                                          <p:spTgt spid="2">
                                            <p:txEl>
                                              <p:pRg st="3" end="3"/>
                                            </p:txEl>
                                          </p:spTgt>
                                        </p:tgtEl>
                                        <p:attrNameLst>
                                          <p:attrName>ppt_w</p:attrName>
                                        </p:attrNameLst>
                                      </p:cBhvr>
                                      <p:tavLst>
                                        <p:tav tm="0">
                                          <p:val>
                                            <p:strVal val="#ppt_w*0.05"/>
                                          </p:val>
                                        </p:tav>
                                        <p:tav tm="100000">
                                          <p:val>
                                            <p:strVal val="#ppt_w"/>
                                          </p:val>
                                        </p:tav>
                                      </p:tavLst>
                                    </p:anim>
                                    <p:anim calcmode="lin" valueType="num">
                                      <p:cBhvr>
                                        <p:cTn id="38" dur="20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39" dur="2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40" dur="2000" fill="hold"/>
                                        <p:tgtEl>
                                          <p:spTgt spid="2">
                                            <p:txEl>
                                              <p:pRg st="3" end="3"/>
                                            </p:txEl>
                                          </p:spTgt>
                                        </p:tgtEl>
                                        <p:attrNameLst>
                                          <p:attrName>ppt_y</p:attrName>
                                        </p:attrNameLst>
                                      </p:cBhvr>
                                      <p:tavLst>
                                        <p:tav tm="0">
                                          <p:val>
                                            <p:strVal val="#ppt_y"/>
                                          </p:val>
                                        </p:tav>
                                        <p:tav tm="100000">
                                          <p:val>
                                            <p:strVal val="#ppt_y"/>
                                          </p:val>
                                        </p:tav>
                                      </p:tavLst>
                                    </p:anim>
                                    <p:animEffect transition="in" filter="fade">
                                      <p:cBhvr>
                                        <p:cTn id="41" dur="2000"/>
                                        <p:tgtEl>
                                          <p:spTgt spid="2">
                                            <p:txEl>
                                              <p:pRg st="3" end="3"/>
                                            </p:txEl>
                                          </p:spTgt>
                                        </p:tgtEl>
                                      </p:cBhvr>
                                    </p:animEffect>
                                  </p:childTnLst>
                                </p:cTn>
                              </p:par>
                            </p:childTnLst>
                          </p:cTn>
                        </p:par>
                        <p:par>
                          <p:cTn id="42" fill="hold">
                            <p:stCondLst>
                              <p:cond delay="9000"/>
                            </p:stCondLst>
                            <p:childTnLst>
                              <p:par>
                                <p:cTn id="43" presetID="47"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par>
                          <p:cTn id="48" fill="hold">
                            <p:stCondLst>
                              <p:cond delay="10000"/>
                            </p:stCondLst>
                            <p:childTnLst>
                              <p:par>
                                <p:cTn id="49" presetID="54" presetClass="entr" presetSubtype="0" accel="100000" fill="hold" nodeType="afterEffect">
                                  <p:stCondLst>
                                    <p:cond delay="0"/>
                                  </p:stCondLst>
                                  <p:childTnLst>
                                    <p:set>
                                      <p:cBhvr>
                                        <p:cTn id="50" dur="1" fill="hold">
                                          <p:stCondLst>
                                            <p:cond delay="0"/>
                                          </p:stCondLst>
                                        </p:cTn>
                                        <p:tgtEl>
                                          <p:spTgt spid="2">
                                            <p:txEl>
                                              <p:pRg st="4" end="4"/>
                                            </p:txEl>
                                          </p:spTgt>
                                        </p:tgtEl>
                                        <p:attrNameLst>
                                          <p:attrName>style.visibility</p:attrName>
                                        </p:attrNameLst>
                                      </p:cBhvr>
                                      <p:to>
                                        <p:strVal val="visible"/>
                                      </p:to>
                                    </p:set>
                                    <p:anim calcmode="lin" valueType="num">
                                      <p:cBhvr>
                                        <p:cTn id="51" dur="2000" fill="hold"/>
                                        <p:tgtEl>
                                          <p:spTgt spid="2">
                                            <p:txEl>
                                              <p:pRg st="4" end="4"/>
                                            </p:txEl>
                                          </p:spTgt>
                                        </p:tgtEl>
                                        <p:attrNameLst>
                                          <p:attrName>ppt_w</p:attrName>
                                        </p:attrNameLst>
                                      </p:cBhvr>
                                      <p:tavLst>
                                        <p:tav tm="0">
                                          <p:val>
                                            <p:strVal val="#ppt_w*0.05"/>
                                          </p:val>
                                        </p:tav>
                                        <p:tav tm="100000">
                                          <p:val>
                                            <p:strVal val="#ppt_w"/>
                                          </p:val>
                                        </p:tav>
                                      </p:tavLst>
                                    </p:anim>
                                    <p:anim calcmode="lin" valueType="num">
                                      <p:cBhvr>
                                        <p:cTn id="52" dur="20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53" dur="2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54" dur="2000" fill="hold"/>
                                        <p:tgtEl>
                                          <p:spTgt spid="2">
                                            <p:txEl>
                                              <p:pRg st="4" end="4"/>
                                            </p:txEl>
                                          </p:spTgt>
                                        </p:tgtEl>
                                        <p:attrNameLst>
                                          <p:attrName>ppt_y</p:attrName>
                                        </p:attrNameLst>
                                      </p:cBhvr>
                                      <p:tavLst>
                                        <p:tav tm="0">
                                          <p:val>
                                            <p:strVal val="#ppt_y"/>
                                          </p:val>
                                        </p:tav>
                                        <p:tav tm="100000">
                                          <p:val>
                                            <p:strVal val="#ppt_y"/>
                                          </p:val>
                                        </p:tav>
                                      </p:tavLst>
                                    </p:anim>
                                    <p:animEffect transition="in" filter="fade">
                                      <p:cBhvr>
                                        <p:cTn id="55" dur="2000"/>
                                        <p:tgtEl>
                                          <p:spTgt spid="2">
                                            <p:txEl>
                                              <p:pRg st="4" end="4"/>
                                            </p:txEl>
                                          </p:spTgt>
                                        </p:tgtEl>
                                      </p:cBhvr>
                                    </p:animEffect>
                                  </p:childTnLst>
                                </p:cTn>
                              </p:par>
                            </p:childTnLst>
                          </p:cTn>
                        </p:par>
                        <p:par>
                          <p:cTn id="56" fill="hold">
                            <p:stCondLst>
                              <p:cond delay="12000"/>
                            </p:stCondLst>
                            <p:childTnLst>
                              <p:par>
                                <p:cTn id="57" presetID="54" presetClass="entr" presetSubtype="0" accel="100000" fill="hold" nodeType="afterEffect">
                                  <p:stCondLst>
                                    <p:cond delay="0"/>
                                  </p:stCondLst>
                                  <p:childTnLst>
                                    <p:set>
                                      <p:cBhvr>
                                        <p:cTn id="58" dur="1" fill="hold">
                                          <p:stCondLst>
                                            <p:cond delay="0"/>
                                          </p:stCondLst>
                                        </p:cTn>
                                        <p:tgtEl>
                                          <p:spTgt spid="2">
                                            <p:txEl>
                                              <p:pRg st="5" end="5"/>
                                            </p:txEl>
                                          </p:spTgt>
                                        </p:tgtEl>
                                        <p:attrNameLst>
                                          <p:attrName>style.visibility</p:attrName>
                                        </p:attrNameLst>
                                      </p:cBhvr>
                                      <p:to>
                                        <p:strVal val="visible"/>
                                      </p:to>
                                    </p:set>
                                    <p:anim calcmode="lin" valueType="num">
                                      <p:cBhvr>
                                        <p:cTn id="59" dur="2000" fill="hold"/>
                                        <p:tgtEl>
                                          <p:spTgt spid="2">
                                            <p:txEl>
                                              <p:pRg st="5" end="5"/>
                                            </p:txEl>
                                          </p:spTgt>
                                        </p:tgtEl>
                                        <p:attrNameLst>
                                          <p:attrName>ppt_w</p:attrName>
                                        </p:attrNameLst>
                                      </p:cBhvr>
                                      <p:tavLst>
                                        <p:tav tm="0">
                                          <p:val>
                                            <p:strVal val="#ppt_w*0.05"/>
                                          </p:val>
                                        </p:tav>
                                        <p:tav tm="100000">
                                          <p:val>
                                            <p:strVal val="#ppt_w"/>
                                          </p:val>
                                        </p:tav>
                                      </p:tavLst>
                                    </p:anim>
                                    <p:anim calcmode="lin" valueType="num">
                                      <p:cBhvr>
                                        <p:cTn id="60" dur="2000" fill="hold"/>
                                        <p:tgtEl>
                                          <p:spTgt spid="2">
                                            <p:txEl>
                                              <p:pRg st="5" end="5"/>
                                            </p:txEl>
                                          </p:spTgt>
                                        </p:tgtEl>
                                        <p:attrNameLst>
                                          <p:attrName>ppt_h</p:attrName>
                                        </p:attrNameLst>
                                      </p:cBhvr>
                                      <p:tavLst>
                                        <p:tav tm="0">
                                          <p:val>
                                            <p:strVal val="#ppt_h"/>
                                          </p:val>
                                        </p:tav>
                                        <p:tav tm="100000">
                                          <p:val>
                                            <p:strVal val="#ppt_h"/>
                                          </p:val>
                                        </p:tav>
                                      </p:tavLst>
                                    </p:anim>
                                    <p:anim calcmode="lin" valueType="num">
                                      <p:cBhvr>
                                        <p:cTn id="61" dur="2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62" dur="2000" fill="hold"/>
                                        <p:tgtEl>
                                          <p:spTgt spid="2">
                                            <p:txEl>
                                              <p:pRg st="5" end="5"/>
                                            </p:txEl>
                                          </p:spTgt>
                                        </p:tgtEl>
                                        <p:attrNameLst>
                                          <p:attrName>ppt_y</p:attrName>
                                        </p:attrNameLst>
                                      </p:cBhvr>
                                      <p:tavLst>
                                        <p:tav tm="0">
                                          <p:val>
                                            <p:strVal val="#ppt_y"/>
                                          </p:val>
                                        </p:tav>
                                        <p:tav tm="100000">
                                          <p:val>
                                            <p:strVal val="#ppt_y"/>
                                          </p:val>
                                        </p:tav>
                                      </p:tavLst>
                                    </p:anim>
                                    <p:animEffect transition="in" filter="fade">
                                      <p:cBhvr>
                                        <p:cTn id="63"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0" dirty="0" smtClean="0">
                <a:solidFill>
                  <a:schemeClr val="accent1">
                    <a:lumMod val="75000"/>
                  </a:schemeClr>
                </a:solidFill>
                <a:effectLst/>
              </a:rPr>
              <a:t>Hospitality Evangelizes</a:t>
            </a:r>
            <a:endParaRPr lang="en-US" b="0" dirty="0">
              <a:solidFill>
                <a:schemeClr val="accent1">
                  <a:lumMod val="75000"/>
                </a:schemeClr>
              </a:solidFill>
              <a:effectLst/>
            </a:endParaRPr>
          </a:p>
        </p:txBody>
      </p:sp>
      <p:sp>
        <p:nvSpPr>
          <p:cNvPr id="4" name="Text Placeholder 3"/>
          <p:cNvSpPr>
            <a:spLocks noGrp="1"/>
          </p:cNvSpPr>
          <p:nvPr>
            <p:ph idx="1"/>
          </p:nvPr>
        </p:nvSpPr>
        <p:spPr>
          <a:xfrm>
            <a:off x="3962400" y="1752600"/>
            <a:ext cx="4971288" cy="4495800"/>
          </a:xfrm>
        </p:spPr>
        <p:txBody>
          <a:bodyPr>
            <a:normAutofit/>
          </a:bodyPr>
          <a:lstStyle/>
          <a:p>
            <a:pPr marL="0" lvl="0" indent="0">
              <a:buNone/>
            </a:pPr>
            <a:r>
              <a:rPr lang="en-US" sz="3600" dirty="0" smtClean="0">
                <a:solidFill>
                  <a:schemeClr val="accent3">
                    <a:lumMod val="75000"/>
                  </a:schemeClr>
                </a:solidFill>
              </a:rPr>
              <a:t>We greet Christ in one another long before we receive him in the sacrament of Communion. </a:t>
            </a:r>
          </a:p>
          <a:p>
            <a:pPr marL="0" lvl="0" indent="0" algn="r">
              <a:buNone/>
            </a:pPr>
            <a:r>
              <a:rPr lang="en-US" sz="1800" i="1" dirty="0" smtClean="0">
                <a:solidFill>
                  <a:schemeClr val="accent3">
                    <a:lumMod val="75000"/>
                  </a:schemeClr>
                </a:solidFill>
              </a:rPr>
              <a:t>-</a:t>
            </a:r>
            <a:r>
              <a:rPr lang="en-US" sz="1800" dirty="0" smtClean="0">
                <a:solidFill>
                  <a:schemeClr val="accent3">
                    <a:lumMod val="75000"/>
                  </a:schemeClr>
                </a:solidFill>
              </a:rPr>
              <a:t>Ferrell &amp; Turner</a:t>
            </a:r>
          </a:p>
        </p:txBody>
      </p:sp>
      <p:sp>
        <p:nvSpPr>
          <p:cNvPr id="9" name="TextBox 8"/>
          <p:cNvSpPr txBox="1"/>
          <p:nvPr/>
        </p:nvSpPr>
        <p:spPr>
          <a:xfrm>
            <a:off x="990600" y="5562600"/>
            <a:ext cx="7924800" cy="584775"/>
          </a:xfrm>
          <a:prstGeom prst="rect">
            <a:avLst/>
          </a:prstGeom>
          <a:noFill/>
        </p:spPr>
        <p:txBody>
          <a:bodyPr wrap="square" rtlCol="0">
            <a:spAutoFit/>
          </a:bodyPr>
          <a:lstStyle/>
          <a:p>
            <a:pPr algn="ctr"/>
            <a:r>
              <a:rPr lang="en-US" sz="3200" dirty="0" smtClean="0">
                <a:solidFill>
                  <a:schemeClr val="accent2">
                    <a:lumMod val="75000"/>
                  </a:schemeClr>
                </a:solidFill>
              </a:rPr>
              <a:t>Those on the margins… and those in the pews</a:t>
            </a:r>
            <a:endParaRPr lang="en-US" sz="3200" dirty="0">
              <a:solidFill>
                <a:schemeClr val="accent2">
                  <a:lumMod val="75000"/>
                </a:schemeClr>
              </a:solidFill>
            </a:endParaRPr>
          </a:p>
        </p:txBody>
      </p:sp>
      <p:pic>
        <p:nvPicPr>
          <p:cNvPr id="19458" name="Picture 2" descr="Image result for coming full circle"/>
          <p:cNvPicPr>
            <a:picLocks noChangeAspect="1" noChangeArrowheads="1"/>
          </p:cNvPicPr>
          <p:nvPr/>
        </p:nvPicPr>
        <p:blipFill>
          <a:blip r:embed="rId3" cstate="print"/>
          <a:srcRect/>
          <a:stretch>
            <a:fillRect/>
          </a:stretch>
        </p:blipFill>
        <p:spPr bwMode="auto">
          <a:xfrm>
            <a:off x="228600" y="2378964"/>
            <a:ext cx="3447963"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19458"/>
                                        </p:tgtEl>
                                        <p:attrNameLst>
                                          <p:attrName>style.visibility</p:attrName>
                                        </p:attrNameLst>
                                      </p:cBhvr>
                                      <p:to>
                                        <p:strVal val="visible"/>
                                      </p:to>
                                    </p:set>
                                    <p:anim calcmode="lin" valueType="num">
                                      <p:cBhvr>
                                        <p:cTn id="15" dur="500" decel="50000" fill="hold">
                                          <p:stCondLst>
                                            <p:cond delay="0"/>
                                          </p:stCondLst>
                                        </p:cTn>
                                        <p:tgtEl>
                                          <p:spTgt spid="19458"/>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9458"/>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9458"/>
                                        </p:tgtEl>
                                        <p:attrNameLst>
                                          <p:attrName>ppt_w</p:attrName>
                                        </p:attrNameLst>
                                      </p:cBhvr>
                                      <p:tavLst>
                                        <p:tav tm="0">
                                          <p:val>
                                            <p:strVal val="#ppt_w*.05"/>
                                          </p:val>
                                        </p:tav>
                                        <p:tav tm="100000">
                                          <p:val>
                                            <p:strVal val="#ppt_w"/>
                                          </p:val>
                                        </p:tav>
                                      </p:tavLst>
                                    </p:anim>
                                    <p:anim calcmode="lin" valueType="num">
                                      <p:cBhvr>
                                        <p:cTn id="18" dur="1000" fill="hold"/>
                                        <p:tgtEl>
                                          <p:spTgt spid="19458"/>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9458"/>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9458"/>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9458"/>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9458"/>
                                        </p:tgtEl>
                                      </p:cBhvr>
                                    </p:animEffect>
                                  </p:childTnLst>
                                </p:cTn>
                              </p:par>
                            </p:childTnLst>
                          </p:cTn>
                        </p:par>
                        <p:par>
                          <p:cTn id="23" fill="hold">
                            <p:stCondLst>
                              <p:cond delay="1000"/>
                            </p:stCondLst>
                            <p:childTnLst>
                              <p:par>
                                <p:cTn id="24" presetID="25"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8"/>
                                        </p:tgtEl>
                                      </p:cBhvr>
                                    </p:animEffect>
                                  </p:childTnLst>
                                </p:cTn>
                              </p:par>
                            </p:childTnLst>
                          </p:cTn>
                        </p:par>
                        <p:par>
                          <p:cTn id="34" fill="hold">
                            <p:stCondLst>
                              <p:cond delay="2000"/>
                            </p:stCondLst>
                            <p:childTnLst>
                              <p:par>
                                <p:cTn id="35" presetID="45" presetClass="entr" presetSubtype="0" fill="hold" grpId="0" nodeType="afterEffect">
                                  <p:stCondLst>
                                    <p:cond delay="15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lstStyle/>
          <a:p>
            <a:pPr algn="ctr"/>
            <a:r>
              <a:rPr lang="en-US" dirty="0" smtClean="0"/>
              <a:t>Ingredients of Hospitality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3756119"/>
              </p:ext>
            </p:extLst>
          </p:nvPr>
        </p:nvGraphicFramePr>
        <p:xfrm>
          <a:off x="1435100" y="1447800"/>
          <a:ext cx="749935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78392" y="1981200"/>
            <a:ext cx="6400800" cy="2905125"/>
          </a:xfrm>
        </p:spPr>
        <p:txBody>
          <a:bodyPr>
            <a:normAutofit/>
          </a:bodyPr>
          <a:lstStyle/>
          <a:p>
            <a:r>
              <a:rPr lang="en-US" sz="6000" dirty="0" smtClean="0"/>
              <a:t>Lifestyle</a:t>
            </a:r>
            <a:endParaRPr lang="en-US" sz="6000" dirty="0"/>
          </a:p>
        </p:txBody>
      </p:sp>
      <p:sp>
        <p:nvSpPr>
          <p:cNvPr id="6" name="Text Placeholder 5"/>
          <p:cNvSpPr>
            <a:spLocks noGrp="1"/>
          </p:cNvSpPr>
          <p:nvPr>
            <p:ph type="body" idx="1"/>
          </p:nvPr>
        </p:nvSpPr>
        <p:spPr>
          <a:xfrm>
            <a:off x="2514600" y="609600"/>
            <a:ext cx="6400800" cy="1066800"/>
          </a:xfrm>
        </p:spPr>
        <p:txBody>
          <a:bodyPr>
            <a:normAutofit/>
          </a:bodyPr>
          <a:lstStyle/>
          <a:p>
            <a:r>
              <a:rPr lang="en-US" sz="2800" u="sng" dirty="0" smtClean="0">
                <a:solidFill>
                  <a:schemeClr val="accent2">
                    <a:lumMod val="50000"/>
                  </a:schemeClr>
                </a:solidFill>
              </a:rPr>
              <a:t>Welcome in Everything</a:t>
            </a:r>
            <a:endParaRPr lang="en-US" sz="2800" u="sng" dirty="0">
              <a:solidFill>
                <a:schemeClr val="accent2">
                  <a:lumMod val="50000"/>
                </a:schemeClr>
              </a:solidFill>
            </a:endParaRPr>
          </a:p>
        </p:txBody>
      </p:sp>
      <p:pic>
        <p:nvPicPr>
          <p:cNvPr id="5122" name="Picture 2" descr="Image result for attitude"/>
          <p:cNvPicPr>
            <a:picLocks noChangeAspect="1" noChangeArrowheads="1"/>
          </p:cNvPicPr>
          <p:nvPr/>
        </p:nvPicPr>
        <p:blipFill>
          <a:blip r:embed="rId3" cstate="print"/>
          <a:srcRect/>
          <a:stretch>
            <a:fillRect/>
          </a:stretch>
        </p:blipFill>
        <p:spPr bwMode="auto">
          <a:xfrm>
            <a:off x="2743200" y="2819400"/>
            <a:ext cx="3349625" cy="33496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1000"/>
                                        <p:tgtEl>
                                          <p:spTgt spid="6">
                                            <p:txEl>
                                              <p:pRg st="0" end="0"/>
                                            </p:txEl>
                                          </p:spTgt>
                                        </p:tgtEl>
                                      </p:cBhvr>
                                    </p:animEffect>
                                  </p:childTnLst>
                                </p:cTn>
                              </p:par>
                            </p:childTnLst>
                          </p:cTn>
                        </p:par>
                        <p:par>
                          <p:cTn id="8" fill="hold">
                            <p:stCondLst>
                              <p:cond delay="1000"/>
                            </p:stCondLst>
                            <p:childTnLst>
                              <p:par>
                                <p:cTn id="9" presetID="8" presetClass="entr" presetSubtype="32"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diamond(out)">
                                      <p:cBhvr>
                                        <p:cTn id="11"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152400"/>
            <a:ext cx="7943088" cy="685800"/>
          </a:xfrm>
        </p:spPr>
        <p:txBody>
          <a:bodyPr>
            <a:normAutofit/>
          </a:bodyPr>
          <a:lstStyle/>
          <a:p>
            <a:pPr algn="ctr"/>
            <a:r>
              <a:rPr lang="en-US" sz="3600" b="0" dirty="0" smtClean="0">
                <a:solidFill>
                  <a:schemeClr val="accent1">
                    <a:lumMod val="75000"/>
                  </a:schemeClr>
                </a:solidFill>
                <a:effectLst/>
              </a:rPr>
              <a:t>“How Welcoming Am I?”</a:t>
            </a:r>
            <a:endParaRPr lang="en-US" sz="3600" b="0" dirty="0">
              <a:solidFill>
                <a:schemeClr val="accent1">
                  <a:lumMod val="75000"/>
                </a:schemeClr>
              </a:solidFill>
              <a:effectLst/>
            </a:endParaRPr>
          </a:p>
        </p:txBody>
      </p:sp>
      <p:sp>
        <p:nvSpPr>
          <p:cNvPr id="2" name="Content Placeholder 1"/>
          <p:cNvSpPr>
            <a:spLocks noGrp="1"/>
          </p:cNvSpPr>
          <p:nvPr>
            <p:ph idx="1"/>
          </p:nvPr>
        </p:nvSpPr>
        <p:spPr>
          <a:xfrm>
            <a:off x="1143000" y="838200"/>
            <a:ext cx="7772400" cy="5867400"/>
          </a:xfrm>
        </p:spPr>
        <p:txBody>
          <a:bodyPr>
            <a:noAutofit/>
          </a:bodyPr>
          <a:lstStyle/>
          <a:p>
            <a:pPr>
              <a:spcBef>
                <a:spcPts val="0"/>
              </a:spcBef>
              <a:spcAft>
                <a:spcPts val="600"/>
              </a:spcAft>
              <a:buClr>
                <a:schemeClr val="accent6">
                  <a:lumMod val="75000"/>
                </a:schemeClr>
              </a:buClr>
              <a:buFont typeface="Wingdings" pitchFamily="2" charset="2"/>
              <a:buChar char="q"/>
            </a:pPr>
            <a:r>
              <a:rPr lang="en-US" sz="2600" dirty="0" smtClean="0">
                <a:solidFill>
                  <a:schemeClr val="accent3">
                    <a:lumMod val="75000"/>
                  </a:schemeClr>
                </a:solidFill>
              </a:rPr>
              <a:t>A welcoming presence in my parish?</a:t>
            </a:r>
          </a:p>
          <a:p>
            <a:pPr>
              <a:spcBef>
                <a:spcPts val="0"/>
              </a:spcBef>
              <a:spcAft>
                <a:spcPts val="600"/>
              </a:spcAft>
              <a:buClr>
                <a:schemeClr val="accent6">
                  <a:lumMod val="75000"/>
                </a:schemeClr>
              </a:buClr>
              <a:buFont typeface="Wingdings" pitchFamily="2" charset="2"/>
              <a:buChar char="q"/>
            </a:pPr>
            <a:r>
              <a:rPr lang="en-US" sz="2600" dirty="0" smtClean="0">
                <a:solidFill>
                  <a:schemeClr val="accent4">
                    <a:lumMod val="50000"/>
                  </a:schemeClr>
                </a:solidFill>
              </a:rPr>
              <a:t>Welcoming in my facial expressions/mannerisms?</a:t>
            </a:r>
          </a:p>
          <a:p>
            <a:pPr>
              <a:spcBef>
                <a:spcPts val="0"/>
              </a:spcBef>
              <a:spcAft>
                <a:spcPts val="600"/>
              </a:spcAft>
              <a:buClr>
                <a:schemeClr val="accent6">
                  <a:lumMod val="75000"/>
                </a:schemeClr>
              </a:buClr>
              <a:buFont typeface="Wingdings" pitchFamily="2" charset="2"/>
              <a:buChar char="q"/>
            </a:pPr>
            <a:r>
              <a:rPr lang="en-US" sz="2600" dirty="0" smtClean="0">
                <a:solidFill>
                  <a:schemeClr val="accent5">
                    <a:lumMod val="75000"/>
                  </a:schemeClr>
                </a:solidFill>
              </a:rPr>
              <a:t>I see Christ in others.  Do others see Christ in me?</a:t>
            </a:r>
          </a:p>
          <a:p>
            <a:pPr>
              <a:spcBef>
                <a:spcPts val="0"/>
              </a:spcBef>
              <a:spcAft>
                <a:spcPts val="600"/>
              </a:spcAft>
              <a:buClr>
                <a:schemeClr val="accent6">
                  <a:lumMod val="75000"/>
                </a:schemeClr>
              </a:buClr>
              <a:buFont typeface="Wingdings" pitchFamily="2" charset="2"/>
              <a:buChar char="q"/>
            </a:pPr>
            <a:r>
              <a:rPr lang="en-US" sz="2600" dirty="0" smtClean="0">
                <a:solidFill>
                  <a:schemeClr val="accent2">
                    <a:lumMod val="75000"/>
                  </a:schemeClr>
                </a:solidFill>
              </a:rPr>
              <a:t>Greet people as I approach the church &amp; in the gathering space?</a:t>
            </a:r>
          </a:p>
          <a:p>
            <a:pPr>
              <a:spcBef>
                <a:spcPts val="0"/>
              </a:spcBef>
              <a:spcAft>
                <a:spcPts val="600"/>
              </a:spcAft>
              <a:buClr>
                <a:schemeClr val="accent6">
                  <a:lumMod val="75000"/>
                </a:schemeClr>
              </a:buClr>
              <a:buFont typeface="Wingdings" pitchFamily="2" charset="2"/>
              <a:buChar char="q"/>
            </a:pPr>
            <a:r>
              <a:rPr lang="en-US" sz="2600" dirty="0" smtClean="0">
                <a:solidFill>
                  <a:schemeClr val="accent3">
                    <a:lumMod val="75000"/>
                  </a:schemeClr>
                </a:solidFill>
              </a:rPr>
              <a:t>Speak positively about the Catholic Church, my parish, my pastor, etc.?</a:t>
            </a:r>
          </a:p>
          <a:p>
            <a:pPr>
              <a:spcBef>
                <a:spcPts val="0"/>
              </a:spcBef>
              <a:spcAft>
                <a:spcPts val="600"/>
              </a:spcAft>
              <a:buClr>
                <a:schemeClr val="accent6">
                  <a:lumMod val="75000"/>
                </a:schemeClr>
              </a:buClr>
              <a:buFont typeface="Wingdings" pitchFamily="2" charset="2"/>
              <a:buChar char="q"/>
            </a:pPr>
            <a:r>
              <a:rPr lang="en-US" sz="2600" dirty="0" smtClean="0">
                <a:solidFill>
                  <a:schemeClr val="accent4">
                    <a:lumMod val="50000"/>
                  </a:schemeClr>
                </a:solidFill>
              </a:rPr>
              <a:t>Inclusive?</a:t>
            </a:r>
          </a:p>
          <a:p>
            <a:pPr>
              <a:spcBef>
                <a:spcPts val="0"/>
              </a:spcBef>
              <a:spcAft>
                <a:spcPts val="600"/>
              </a:spcAft>
              <a:buClr>
                <a:schemeClr val="accent6">
                  <a:lumMod val="75000"/>
                </a:schemeClr>
              </a:buClr>
              <a:buFont typeface="Wingdings" pitchFamily="2" charset="2"/>
              <a:buChar char="q"/>
            </a:pPr>
            <a:r>
              <a:rPr lang="en-US" sz="2600" dirty="0" smtClean="0">
                <a:solidFill>
                  <a:schemeClr val="accent5">
                    <a:lumMod val="75000"/>
                  </a:schemeClr>
                </a:solidFill>
              </a:rPr>
              <a:t>Participate in the Mass to give glory to God and a good example to others?</a:t>
            </a:r>
          </a:p>
          <a:p>
            <a:pPr>
              <a:spcBef>
                <a:spcPts val="0"/>
              </a:spcBef>
              <a:spcAft>
                <a:spcPts val="600"/>
              </a:spcAft>
              <a:buClr>
                <a:schemeClr val="accent6">
                  <a:lumMod val="75000"/>
                </a:schemeClr>
              </a:buClr>
              <a:buFont typeface="Wingdings" pitchFamily="2" charset="2"/>
              <a:buChar char="q"/>
            </a:pPr>
            <a:r>
              <a:rPr lang="en-US" sz="2600" dirty="0" smtClean="0">
                <a:solidFill>
                  <a:schemeClr val="accent2">
                    <a:lumMod val="75000"/>
                  </a:schemeClr>
                </a:solidFill>
              </a:rPr>
              <a:t>Extend Christ’s peace to others, looking them in the eye and acknowledging everyone around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2">
                                            <p:txEl>
                                              <p:pRg st="0" end="0"/>
                                            </p:txEl>
                                          </p:spTgt>
                                        </p:tgtEl>
                                      </p:cBhvr>
                                    </p:animEffect>
                                  </p:childTnLst>
                                </p:cTn>
                              </p:par>
                            </p:childTnLst>
                          </p:cTn>
                        </p:par>
                        <p:par>
                          <p:cTn id="11" fill="hold">
                            <p:stCondLst>
                              <p:cond delay="1000"/>
                            </p:stCondLst>
                            <p:childTnLst>
                              <p:par>
                                <p:cTn id="12" presetID="48" presetClass="entr" presetSubtype="0" accel="50000" fill="hold" grpId="0"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2000" fill="hold"/>
                                        <p:tgtEl>
                                          <p:spTgt spid="2">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2000" fill="hold"/>
                                        <p:tgtEl>
                                          <p:spTgt spid="2">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6" dur="20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17" dur="2000"/>
                                        <p:tgtEl>
                                          <p:spTgt spid="2">
                                            <p:txEl>
                                              <p:pRg st="1" end="1"/>
                                            </p:txEl>
                                          </p:spTgt>
                                        </p:tgtEl>
                                      </p:cBhvr>
                                    </p:animEffect>
                                  </p:childTnLst>
                                </p:cTn>
                              </p:par>
                            </p:childTnLst>
                          </p:cTn>
                        </p:par>
                        <p:par>
                          <p:cTn id="18" fill="hold">
                            <p:stCondLst>
                              <p:cond delay="3000"/>
                            </p:stCondLst>
                            <p:childTnLst>
                              <p:par>
                                <p:cTn id="19" presetID="48" presetClass="entr" presetSubtype="0" accel="50000" fill="hold" grpId="0"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2000" fill="hold"/>
                                        <p:tgtEl>
                                          <p:spTgt spid="2">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2000" fill="hold"/>
                                        <p:tgtEl>
                                          <p:spTgt spid="2">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3" dur="20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24" dur="2000"/>
                                        <p:tgtEl>
                                          <p:spTgt spid="2">
                                            <p:txEl>
                                              <p:pRg st="2" end="2"/>
                                            </p:txEl>
                                          </p:spTgt>
                                        </p:tgtEl>
                                      </p:cBhvr>
                                    </p:animEffect>
                                  </p:childTnLst>
                                </p:cTn>
                              </p:par>
                            </p:childTnLst>
                          </p:cTn>
                        </p:par>
                        <p:par>
                          <p:cTn id="25" fill="hold">
                            <p:stCondLst>
                              <p:cond delay="5000"/>
                            </p:stCondLst>
                            <p:childTnLst>
                              <p:par>
                                <p:cTn id="26" presetID="48" presetClass="entr" presetSubtype="0" accel="50000" fill="hold" grpId="0"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2000" fill="hold"/>
                                        <p:tgtEl>
                                          <p:spTgt spid="2">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2000" fill="hold"/>
                                        <p:tgtEl>
                                          <p:spTgt spid="2">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0" dur="2000" fill="hold"/>
                                        <p:tgtEl>
                                          <p:spTgt spid="2">
                                            <p:txEl>
                                              <p:pRg st="3" end="3"/>
                                            </p:txEl>
                                          </p:spTgt>
                                        </p:tgtEl>
                                        <p:attrNameLst>
                                          <p:attrName>ppt_y</p:attrName>
                                        </p:attrNameLst>
                                      </p:cBhvr>
                                      <p:tavLst>
                                        <p:tav tm="0">
                                          <p:val>
                                            <p:strVal val="#ppt_y"/>
                                          </p:val>
                                        </p:tav>
                                        <p:tav tm="100000">
                                          <p:val>
                                            <p:strVal val="#ppt_y"/>
                                          </p:val>
                                        </p:tav>
                                      </p:tavLst>
                                    </p:anim>
                                    <p:animEffect transition="in" filter="fade">
                                      <p:cBhvr>
                                        <p:cTn id="31" dur="2000"/>
                                        <p:tgtEl>
                                          <p:spTgt spid="2">
                                            <p:txEl>
                                              <p:pRg st="3" end="3"/>
                                            </p:txEl>
                                          </p:spTgt>
                                        </p:tgtEl>
                                      </p:cBhvr>
                                    </p:animEffect>
                                  </p:childTnLst>
                                </p:cTn>
                              </p:par>
                            </p:childTnLst>
                          </p:cTn>
                        </p:par>
                        <p:par>
                          <p:cTn id="32" fill="hold">
                            <p:stCondLst>
                              <p:cond delay="7000"/>
                            </p:stCondLst>
                            <p:childTnLst>
                              <p:par>
                                <p:cTn id="33" presetID="48" presetClass="entr" presetSubtype="0" accel="50000" fill="hold" grpId="0" nodeType="after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2000" fill="hold"/>
                                        <p:tgtEl>
                                          <p:spTgt spid="2">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2000" fill="hold"/>
                                        <p:tgtEl>
                                          <p:spTgt spid="2">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37" dur="2000" fill="hold"/>
                                        <p:tgtEl>
                                          <p:spTgt spid="2">
                                            <p:txEl>
                                              <p:pRg st="4" end="4"/>
                                            </p:txEl>
                                          </p:spTgt>
                                        </p:tgtEl>
                                        <p:attrNameLst>
                                          <p:attrName>ppt_y</p:attrName>
                                        </p:attrNameLst>
                                      </p:cBhvr>
                                      <p:tavLst>
                                        <p:tav tm="0">
                                          <p:val>
                                            <p:strVal val="#ppt_y"/>
                                          </p:val>
                                        </p:tav>
                                        <p:tav tm="100000">
                                          <p:val>
                                            <p:strVal val="#ppt_y"/>
                                          </p:val>
                                        </p:tav>
                                      </p:tavLst>
                                    </p:anim>
                                    <p:animEffect transition="in" filter="fade">
                                      <p:cBhvr>
                                        <p:cTn id="38" dur="2000"/>
                                        <p:tgtEl>
                                          <p:spTgt spid="2">
                                            <p:txEl>
                                              <p:pRg st="4" end="4"/>
                                            </p:txEl>
                                          </p:spTgt>
                                        </p:tgtEl>
                                      </p:cBhvr>
                                    </p:animEffect>
                                  </p:childTnLst>
                                </p:cTn>
                              </p:par>
                            </p:childTnLst>
                          </p:cTn>
                        </p:par>
                        <p:par>
                          <p:cTn id="39" fill="hold">
                            <p:stCondLst>
                              <p:cond delay="9000"/>
                            </p:stCondLst>
                            <p:childTnLst>
                              <p:par>
                                <p:cTn id="40" presetID="48" presetClass="entr" presetSubtype="0" accel="50000" fill="hold" grpId="0" nodeType="after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2000" fill="hold"/>
                                        <p:tgtEl>
                                          <p:spTgt spid="2">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2000" fill="hold"/>
                                        <p:tgtEl>
                                          <p:spTgt spid="2">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44" dur="2000" fill="hold"/>
                                        <p:tgtEl>
                                          <p:spTgt spid="2">
                                            <p:txEl>
                                              <p:pRg st="5" end="5"/>
                                            </p:txEl>
                                          </p:spTgt>
                                        </p:tgtEl>
                                        <p:attrNameLst>
                                          <p:attrName>ppt_y</p:attrName>
                                        </p:attrNameLst>
                                      </p:cBhvr>
                                      <p:tavLst>
                                        <p:tav tm="0">
                                          <p:val>
                                            <p:strVal val="#ppt_y"/>
                                          </p:val>
                                        </p:tav>
                                        <p:tav tm="100000">
                                          <p:val>
                                            <p:strVal val="#ppt_y"/>
                                          </p:val>
                                        </p:tav>
                                      </p:tavLst>
                                    </p:anim>
                                    <p:animEffect transition="in" filter="fade">
                                      <p:cBhvr>
                                        <p:cTn id="45" dur="2000"/>
                                        <p:tgtEl>
                                          <p:spTgt spid="2">
                                            <p:txEl>
                                              <p:pRg st="5" end="5"/>
                                            </p:txEl>
                                          </p:spTgt>
                                        </p:tgtEl>
                                      </p:cBhvr>
                                    </p:animEffect>
                                  </p:childTnLst>
                                </p:cTn>
                              </p:par>
                            </p:childTnLst>
                          </p:cTn>
                        </p:par>
                        <p:par>
                          <p:cTn id="46" fill="hold">
                            <p:stCondLst>
                              <p:cond delay="11000"/>
                            </p:stCondLst>
                            <p:childTnLst>
                              <p:par>
                                <p:cTn id="47" presetID="48" presetClass="entr" presetSubtype="0" accel="50000" fill="hold" grpId="0" nodeType="after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2000" fill="hold"/>
                                        <p:tgtEl>
                                          <p:spTgt spid="2">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2000" fill="hold"/>
                                        <p:tgtEl>
                                          <p:spTgt spid="2">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51" dur="2000" fill="hold"/>
                                        <p:tgtEl>
                                          <p:spTgt spid="2">
                                            <p:txEl>
                                              <p:pRg st="6" end="6"/>
                                            </p:txEl>
                                          </p:spTgt>
                                        </p:tgtEl>
                                        <p:attrNameLst>
                                          <p:attrName>ppt_y</p:attrName>
                                        </p:attrNameLst>
                                      </p:cBhvr>
                                      <p:tavLst>
                                        <p:tav tm="0">
                                          <p:val>
                                            <p:strVal val="#ppt_y"/>
                                          </p:val>
                                        </p:tav>
                                        <p:tav tm="100000">
                                          <p:val>
                                            <p:strVal val="#ppt_y"/>
                                          </p:val>
                                        </p:tav>
                                      </p:tavLst>
                                    </p:anim>
                                    <p:animEffect transition="in" filter="fade">
                                      <p:cBhvr>
                                        <p:cTn id="52" dur="2000"/>
                                        <p:tgtEl>
                                          <p:spTgt spid="2">
                                            <p:txEl>
                                              <p:pRg st="6" end="6"/>
                                            </p:txEl>
                                          </p:spTgt>
                                        </p:tgtEl>
                                      </p:cBhvr>
                                    </p:animEffect>
                                  </p:childTnLst>
                                </p:cTn>
                              </p:par>
                            </p:childTnLst>
                          </p:cTn>
                        </p:par>
                        <p:par>
                          <p:cTn id="53" fill="hold">
                            <p:stCondLst>
                              <p:cond delay="13000"/>
                            </p:stCondLst>
                            <p:childTnLst>
                              <p:par>
                                <p:cTn id="54" presetID="48" presetClass="entr" presetSubtype="0" accel="50000" fill="hold" grpId="0" nodeType="after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2000" fill="hold"/>
                                        <p:tgtEl>
                                          <p:spTgt spid="2">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7" dur="2000" fill="hold"/>
                                        <p:tgtEl>
                                          <p:spTgt spid="2">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58" dur="2000" fill="hold"/>
                                        <p:tgtEl>
                                          <p:spTgt spid="2">
                                            <p:txEl>
                                              <p:pRg st="7" end="7"/>
                                            </p:txEl>
                                          </p:spTgt>
                                        </p:tgtEl>
                                        <p:attrNameLst>
                                          <p:attrName>ppt_y</p:attrName>
                                        </p:attrNameLst>
                                      </p:cBhvr>
                                      <p:tavLst>
                                        <p:tav tm="0">
                                          <p:val>
                                            <p:strVal val="#ppt_y"/>
                                          </p:val>
                                        </p:tav>
                                        <p:tav tm="100000">
                                          <p:val>
                                            <p:strVal val="#ppt_y"/>
                                          </p:val>
                                        </p:tav>
                                      </p:tavLst>
                                    </p:anim>
                                    <p:animEffect transition="in" filter="fade">
                                      <p:cBhvr>
                                        <p:cTn id="59"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1">
                    <a:lumMod val="75000"/>
                  </a:schemeClr>
                </a:solidFill>
                <a:effectLst/>
              </a:rPr>
              <a:t>Goals for tonight</a:t>
            </a:r>
            <a:r>
              <a:rPr lang="en-US" sz="4800" dirty="0" smtClean="0">
                <a:solidFill>
                  <a:schemeClr val="accent1">
                    <a:lumMod val="75000"/>
                  </a:schemeClr>
                </a:solidFill>
                <a:effectLst/>
              </a:rPr>
              <a:t>:</a:t>
            </a:r>
            <a:endParaRPr lang="en-US" sz="4800" dirty="0">
              <a:solidFill>
                <a:schemeClr val="accent1">
                  <a:lumMod val="75000"/>
                </a:schemeClr>
              </a:solidFill>
              <a:effectLst/>
            </a:endParaRPr>
          </a:p>
        </p:txBody>
      </p:sp>
      <p:sp>
        <p:nvSpPr>
          <p:cNvPr id="3" name="Content Placeholder 2"/>
          <p:cNvSpPr>
            <a:spLocks noGrp="1"/>
          </p:cNvSpPr>
          <p:nvPr>
            <p:ph idx="1"/>
          </p:nvPr>
        </p:nvSpPr>
        <p:spPr/>
        <p:txBody>
          <a:bodyPr/>
          <a:lstStyle/>
          <a:p>
            <a:pPr marL="514350" lvl="0" indent="-514350">
              <a:buClr>
                <a:schemeClr val="accent6">
                  <a:lumMod val="75000"/>
                </a:schemeClr>
              </a:buClr>
              <a:buFont typeface="+mj-lt"/>
              <a:buAutoNum type="arabicPeriod"/>
            </a:pPr>
            <a:r>
              <a:rPr lang="en-US" sz="3200" dirty="0" smtClean="0">
                <a:solidFill>
                  <a:schemeClr val="accent5">
                    <a:lumMod val="75000"/>
                  </a:schemeClr>
                </a:solidFill>
              </a:rPr>
              <a:t>Explore how Welcome </a:t>
            </a:r>
            <a:r>
              <a:rPr lang="en-US" sz="3200" dirty="0">
                <a:solidFill>
                  <a:schemeClr val="accent5">
                    <a:lumMod val="75000"/>
                  </a:schemeClr>
                </a:solidFill>
              </a:rPr>
              <a:t>and Hospitality </a:t>
            </a:r>
            <a:r>
              <a:rPr lang="en-US" sz="3200" dirty="0" smtClean="0">
                <a:solidFill>
                  <a:schemeClr val="accent5">
                    <a:lumMod val="75000"/>
                  </a:schemeClr>
                </a:solidFill>
              </a:rPr>
              <a:t>are essential elements </a:t>
            </a:r>
            <a:r>
              <a:rPr lang="en-US" sz="3200" dirty="0">
                <a:solidFill>
                  <a:schemeClr val="accent5">
                    <a:lumMod val="75000"/>
                  </a:schemeClr>
                </a:solidFill>
              </a:rPr>
              <a:t>of a Catholic Christian parish.</a:t>
            </a:r>
          </a:p>
          <a:p>
            <a:pPr marL="514350" lvl="0" indent="-514350">
              <a:buClr>
                <a:schemeClr val="accent6">
                  <a:lumMod val="75000"/>
                </a:schemeClr>
              </a:buClr>
              <a:buFont typeface="+mj-lt"/>
              <a:buAutoNum type="arabicPeriod"/>
            </a:pPr>
            <a:r>
              <a:rPr lang="en-US" sz="3200" dirty="0">
                <a:solidFill>
                  <a:schemeClr val="accent2">
                    <a:lumMod val="75000"/>
                  </a:schemeClr>
                </a:solidFill>
              </a:rPr>
              <a:t>Get you thinking about a </a:t>
            </a:r>
            <a:r>
              <a:rPr lang="en-US" sz="3200" dirty="0" smtClean="0">
                <a:solidFill>
                  <a:schemeClr val="accent2">
                    <a:lumMod val="75000"/>
                  </a:schemeClr>
                </a:solidFill>
              </a:rPr>
              <a:t>next steps </a:t>
            </a:r>
            <a:r>
              <a:rPr lang="en-US" sz="3200" dirty="0">
                <a:solidFill>
                  <a:schemeClr val="accent2">
                    <a:lumMod val="75000"/>
                  </a:schemeClr>
                </a:solidFill>
              </a:rPr>
              <a:t>for </a:t>
            </a:r>
            <a:r>
              <a:rPr lang="en-US" sz="3200" dirty="0" smtClean="0">
                <a:solidFill>
                  <a:schemeClr val="accent2">
                    <a:lumMod val="75000"/>
                  </a:schemeClr>
                </a:solidFill>
              </a:rPr>
              <a:t>your parish in this area.</a:t>
            </a:r>
            <a:endParaRPr lang="en-US" sz="3200" dirty="0">
              <a:solidFill>
                <a:schemeClr val="accent2">
                  <a:lumMod val="75000"/>
                </a:schemeClr>
              </a:solidFill>
            </a:endParaRPr>
          </a:p>
          <a:p>
            <a:endParaRPr lang="en-US" dirty="0"/>
          </a:p>
        </p:txBody>
      </p:sp>
    </p:spTree>
    <p:extLst>
      <p:ext uri="{BB962C8B-B14F-4D97-AF65-F5344CB8AC3E}">
        <p14:creationId xmlns:p14="http://schemas.microsoft.com/office/powerpoint/2010/main" val="402898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1500"/>
                                        <p:tgtEl>
                                          <p:spTgt spid="3">
                                            <p:txEl>
                                              <p:pRg st="0" end="0"/>
                                            </p:txEl>
                                          </p:spTgt>
                                        </p:tgtEl>
                                      </p:cBhvr>
                                    </p:animEffect>
                                  </p:childTnLst>
                                </p:cTn>
                              </p:par>
                            </p:childTnLst>
                          </p:cTn>
                        </p:par>
                        <p:par>
                          <p:cTn id="8" fill="hold">
                            <p:stCondLst>
                              <p:cond delay="1500"/>
                            </p:stCondLst>
                            <p:childTnLst>
                              <p:par>
                                <p:cTn id="9" presetID="21"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2"/>
          </p:nvPr>
        </p:nvSpPr>
        <p:spPr>
          <a:xfrm>
            <a:off x="381000" y="533400"/>
            <a:ext cx="5029200" cy="762000"/>
          </a:xfrm>
        </p:spPr>
        <p:txBody>
          <a:bodyPr>
            <a:noAutofit/>
          </a:bodyPr>
          <a:lstStyle/>
          <a:p>
            <a:pPr algn="l"/>
            <a:r>
              <a:rPr lang="en-US" sz="4000" dirty="0" smtClean="0">
                <a:solidFill>
                  <a:schemeClr val="accent1">
                    <a:lumMod val="75000"/>
                  </a:schemeClr>
                </a:solidFill>
              </a:rPr>
              <a:t>Personal Formation</a:t>
            </a:r>
            <a:endParaRPr lang="en-US" sz="4000" dirty="0">
              <a:solidFill>
                <a:schemeClr val="accent1">
                  <a:lumMod val="75000"/>
                </a:schemeClr>
              </a:solidFill>
            </a:endParaRPr>
          </a:p>
        </p:txBody>
      </p:sp>
      <p:sp>
        <p:nvSpPr>
          <p:cNvPr id="10" name="Content Placeholder 9"/>
          <p:cNvSpPr>
            <a:spLocks noGrp="1"/>
          </p:cNvSpPr>
          <p:nvPr>
            <p:ph sz="half" idx="1"/>
          </p:nvPr>
        </p:nvSpPr>
        <p:spPr>
          <a:xfrm>
            <a:off x="381000" y="1600200"/>
            <a:ext cx="4876800" cy="4800600"/>
          </a:xfrm>
        </p:spPr>
        <p:txBody>
          <a:bodyPr>
            <a:normAutofit fontScale="92500" lnSpcReduction="20000"/>
          </a:bodyPr>
          <a:lstStyle/>
          <a:p>
            <a:pPr marL="0" indent="0">
              <a:lnSpc>
                <a:spcPct val="110000"/>
              </a:lnSpc>
              <a:buNone/>
            </a:pPr>
            <a:r>
              <a:rPr lang="en-US" sz="4200" dirty="0" smtClean="0">
                <a:solidFill>
                  <a:schemeClr val="bg1">
                    <a:lumMod val="50000"/>
                  </a:schemeClr>
                </a:solidFill>
              </a:rPr>
              <a:t>After</a:t>
            </a:r>
            <a:r>
              <a:rPr lang="en-US" dirty="0" smtClean="0">
                <a:solidFill>
                  <a:schemeClr val="bg1">
                    <a:lumMod val="50000"/>
                  </a:schemeClr>
                </a:solidFill>
              </a:rPr>
              <a:t> Mass &amp; throughout the week, </a:t>
            </a:r>
            <a:r>
              <a:rPr lang="en-US" sz="3300" dirty="0" smtClean="0">
                <a:solidFill>
                  <a:schemeClr val="accent2">
                    <a:lumMod val="75000"/>
                  </a:schemeClr>
                </a:solidFill>
              </a:rPr>
              <a:t>strive to cultivate a hospitable heart.  Work on the demeanor you will bring with you to church.  </a:t>
            </a:r>
            <a:r>
              <a:rPr lang="en-US" sz="3300" dirty="0" smtClean="0">
                <a:solidFill>
                  <a:schemeClr val="accent5">
                    <a:lumMod val="75000"/>
                  </a:schemeClr>
                </a:solidFill>
              </a:rPr>
              <a:t>This works both ways. Your service at church will also help you keep a kindly spirit at home and at work throughout the next week.</a:t>
            </a:r>
          </a:p>
          <a:p>
            <a:pPr algn="r">
              <a:buNone/>
            </a:pPr>
            <a:r>
              <a:rPr lang="en-US" sz="1900" i="1" dirty="0" smtClean="0"/>
              <a:t>-</a:t>
            </a:r>
            <a:r>
              <a:rPr lang="en-US" sz="1900" dirty="0" smtClean="0"/>
              <a:t>Ferrell &amp; Turner</a:t>
            </a:r>
            <a:endParaRPr lang="en-US" sz="1900" dirty="0"/>
          </a:p>
        </p:txBody>
      </p:sp>
      <p:pic>
        <p:nvPicPr>
          <p:cNvPr id="6147" name="Picture 3" descr="C:\Users\brudolph\AppData\Local\Microsoft\Windows\Temporary Internet Files\Content.IE5\Y536Z0WQ\MP900448490[1].jpg"/>
          <p:cNvPicPr>
            <a:picLocks noChangeAspect="1" noChangeArrowheads="1"/>
          </p:cNvPicPr>
          <p:nvPr/>
        </p:nvPicPr>
        <p:blipFill>
          <a:blip r:embed="rId3" cstate="print"/>
          <a:srcRect/>
          <a:stretch>
            <a:fillRect/>
          </a:stretch>
        </p:blipFill>
        <p:spPr bwMode="auto">
          <a:xfrm>
            <a:off x="5562600" y="762000"/>
            <a:ext cx="3200400" cy="556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4000"/>
                                        <p:tgtEl>
                                          <p:spTgt spid="6147"/>
                                        </p:tgtEl>
                                      </p:cBhvr>
                                    </p:animEffect>
                                    <p:anim calcmode="lin" valueType="num">
                                      <p:cBhvr>
                                        <p:cTn id="8" dur="4000" fill="hold"/>
                                        <p:tgtEl>
                                          <p:spTgt spid="6147"/>
                                        </p:tgtEl>
                                        <p:attrNameLst>
                                          <p:attrName>ppt_x</p:attrName>
                                        </p:attrNameLst>
                                      </p:cBhvr>
                                      <p:tavLst>
                                        <p:tav tm="0">
                                          <p:val>
                                            <p:strVal val="#ppt_x"/>
                                          </p:val>
                                        </p:tav>
                                        <p:tav tm="100000">
                                          <p:val>
                                            <p:strVal val="#ppt_x"/>
                                          </p:val>
                                        </p:tav>
                                      </p:tavLst>
                                    </p:anim>
                                    <p:anim calcmode="lin" valueType="num">
                                      <p:cBhvr>
                                        <p:cTn id="9" dur="3600" decel="100000" fill="hold"/>
                                        <p:tgtEl>
                                          <p:spTgt spid="6147"/>
                                        </p:tgtEl>
                                        <p:attrNameLst>
                                          <p:attrName>ppt_y</p:attrName>
                                        </p:attrNameLst>
                                      </p:cBhvr>
                                      <p:tavLst>
                                        <p:tav tm="0">
                                          <p:val>
                                            <p:strVal val="#ppt_y+1"/>
                                          </p:val>
                                        </p:tav>
                                        <p:tav tm="100000">
                                          <p:val>
                                            <p:strVal val="#ppt_y-.03"/>
                                          </p:val>
                                        </p:tav>
                                      </p:tavLst>
                                    </p:anim>
                                    <p:anim calcmode="lin" valueType="num">
                                      <p:cBhvr>
                                        <p:cTn id="10" dur="400" accel="100000" fill="hold">
                                          <p:stCondLst>
                                            <p:cond delay="3600"/>
                                          </p:stCondLst>
                                        </p:cTn>
                                        <p:tgtEl>
                                          <p:spTgt spid="6147"/>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2000"/>
                                        <p:tgtEl>
                                          <p:spTgt spid="10">
                                            <p:txEl>
                                              <p:pRg st="0" end="0"/>
                                            </p:txEl>
                                          </p:spTgt>
                                        </p:tgtEl>
                                      </p:cBhvr>
                                    </p:animEffect>
                                    <p:anim calcmode="lin" valueType="num">
                                      <p:cBhvr>
                                        <p:cTn id="14"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2000" fill="hold"/>
                                        <p:tgtEl>
                                          <p:spTgt spid="10">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2000"/>
                                        <p:tgtEl>
                                          <p:spTgt spid="10">
                                            <p:txEl>
                                              <p:pRg st="1" end="1"/>
                                            </p:txEl>
                                          </p:spTgt>
                                        </p:tgtEl>
                                      </p:cBhvr>
                                    </p:animEffect>
                                    <p:anim calcmode="lin" valueType="num">
                                      <p:cBhvr>
                                        <p:cTn id="19" dur="2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0" dur="2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welcome-new-church-members-clip-art-867789.jpg"/>
          <p:cNvPicPr>
            <a:picLocks noChangeAspect="1"/>
          </p:cNvPicPr>
          <p:nvPr/>
        </p:nvPicPr>
        <p:blipFill>
          <a:blip r:embed="rId3" cstate="print"/>
          <a:stretch>
            <a:fillRect/>
          </a:stretch>
        </p:blipFill>
        <p:spPr>
          <a:xfrm>
            <a:off x="6019800" y="1905000"/>
            <a:ext cx="2514600" cy="1858446"/>
          </a:xfrm>
          <a:prstGeom prst="rect">
            <a:avLst/>
          </a:prstGeom>
        </p:spPr>
      </p:pic>
      <p:sp>
        <p:nvSpPr>
          <p:cNvPr id="7" name="Title 6"/>
          <p:cNvSpPr>
            <a:spLocks noGrp="1"/>
          </p:cNvSpPr>
          <p:nvPr>
            <p:ph type="title"/>
          </p:nvPr>
        </p:nvSpPr>
        <p:spPr>
          <a:xfrm>
            <a:off x="1066800" y="228600"/>
            <a:ext cx="7498080" cy="838200"/>
          </a:xfrm>
        </p:spPr>
        <p:txBody>
          <a:bodyPr>
            <a:normAutofit/>
          </a:bodyPr>
          <a:lstStyle/>
          <a:p>
            <a:pPr algn="r"/>
            <a:r>
              <a:rPr lang="en-US" sz="4400" b="0" dirty="0" smtClean="0">
                <a:solidFill>
                  <a:schemeClr val="accent1">
                    <a:lumMod val="75000"/>
                  </a:schemeClr>
                </a:solidFill>
                <a:effectLst/>
              </a:rPr>
              <a:t>The Parish’s Role</a:t>
            </a:r>
          </a:p>
        </p:txBody>
      </p:sp>
      <p:sp>
        <p:nvSpPr>
          <p:cNvPr id="8" name="Content Placeholder 7"/>
          <p:cNvSpPr>
            <a:spLocks noGrp="1"/>
          </p:cNvSpPr>
          <p:nvPr>
            <p:ph idx="1"/>
          </p:nvPr>
        </p:nvSpPr>
        <p:spPr>
          <a:xfrm>
            <a:off x="1143000" y="1143000"/>
            <a:ext cx="7620000" cy="5334000"/>
          </a:xfrm>
        </p:spPr>
        <p:txBody>
          <a:bodyPr>
            <a:noAutofit/>
          </a:bodyPr>
          <a:lstStyle/>
          <a:p>
            <a:pPr>
              <a:buNone/>
            </a:pPr>
            <a:r>
              <a:rPr lang="en-US" sz="2800" b="1" dirty="0" smtClean="0">
                <a:solidFill>
                  <a:schemeClr val="accent3">
                    <a:lumMod val="75000"/>
                  </a:schemeClr>
                </a:solidFill>
              </a:rPr>
              <a:t>Create a context for hospitality: </a:t>
            </a:r>
          </a:p>
          <a:p>
            <a:r>
              <a:rPr lang="en-US" sz="2800" dirty="0" smtClean="0">
                <a:solidFill>
                  <a:schemeClr val="accent5">
                    <a:lumMod val="75000"/>
                  </a:schemeClr>
                </a:solidFill>
              </a:rPr>
              <a:t>Most parishioners do not know that they should be welcoming. </a:t>
            </a:r>
          </a:p>
          <a:p>
            <a:r>
              <a:rPr lang="en-US" sz="2800" dirty="0" smtClean="0">
                <a:solidFill>
                  <a:schemeClr val="accent4">
                    <a:lumMod val="50000"/>
                  </a:schemeClr>
                </a:solidFill>
              </a:rPr>
              <a:t>Part of discipleship</a:t>
            </a:r>
          </a:p>
          <a:p>
            <a:pPr>
              <a:buNone/>
            </a:pPr>
            <a:r>
              <a:rPr lang="en-US" sz="2800" b="1" dirty="0" smtClean="0">
                <a:solidFill>
                  <a:schemeClr val="accent3">
                    <a:lumMod val="75000"/>
                  </a:schemeClr>
                </a:solidFill>
              </a:rPr>
              <a:t>How to?</a:t>
            </a:r>
          </a:p>
          <a:p>
            <a:r>
              <a:rPr lang="en-US" sz="2800" dirty="0" smtClean="0">
                <a:solidFill>
                  <a:schemeClr val="accent2">
                    <a:lumMod val="75000"/>
                  </a:schemeClr>
                </a:solidFill>
              </a:rPr>
              <a:t>Homilies </a:t>
            </a:r>
          </a:p>
          <a:p>
            <a:r>
              <a:rPr lang="en-US" sz="2800" dirty="0" smtClean="0">
                <a:solidFill>
                  <a:schemeClr val="bg2">
                    <a:lumMod val="25000"/>
                  </a:schemeClr>
                </a:solidFill>
              </a:rPr>
              <a:t>Info Series: in bulletin and/or brief talks at mass</a:t>
            </a:r>
          </a:p>
          <a:p>
            <a:r>
              <a:rPr lang="en-US" sz="2800" dirty="0" smtClean="0">
                <a:solidFill>
                  <a:schemeClr val="accent5">
                    <a:lumMod val="75000"/>
                  </a:schemeClr>
                </a:solidFill>
              </a:rPr>
              <a:t>Social media: “I was the welcoming face of Jesus.” or “I saw the welcoming face of Jesus.”</a:t>
            </a:r>
          </a:p>
          <a:p>
            <a:r>
              <a:rPr lang="en-US" sz="2800" dirty="0" smtClean="0">
                <a:solidFill>
                  <a:schemeClr val="bg2">
                    <a:lumMod val="50000"/>
                  </a:schemeClr>
                </a:solidFill>
              </a:rPr>
              <a:t>Reflection </a:t>
            </a:r>
            <a:r>
              <a:rPr lang="en-US" sz="2800" dirty="0">
                <a:solidFill>
                  <a:schemeClr val="bg2">
                    <a:lumMod val="50000"/>
                  </a:schemeClr>
                </a:solidFill>
              </a:rPr>
              <a:t>questions: in pew or </a:t>
            </a:r>
            <a:r>
              <a:rPr lang="en-US" sz="2800" dirty="0" smtClean="0">
                <a:solidFill>
                  <a:schemeClr val="bg2">
                    <a:lumMod val="50000"/>
                  </a:schemeClr>
                </a:solidFill>
              </a:rPr>
              <a:t>home</a:t>
            </a:r>
            <a:endParaRPr lang="en-US" sz="2800" dirty="0">
              <a:solidFill>
                <a:schemeClr val="bg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8">
                                            <p:txEl>
                                              <p:pRg st="0" end="0"/>
                                            </p:txEl>
                                          </p:spTgt>
                                        </p:tgtEl>
                                      </p:cBhvr>
                                    </p:animEffect>
                                  </p:childTnLst>
                                </p:cTn>
                              </p:par>
                            </p:childTnLst>
                          </p:cTn>
                        </p:par>
                        <p:par>
                          <p:cTn id="12" fill="hold">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p:cTn id="15" dur="1000" fill="hold"/>
                                        <p:tgtEl>
                                          <p:spTgt spid="8">
                                            <p:txEl>
                                              <p:pRg st="1" end="1"/>
                                            </p:txEl>
                                          </p:spTgt>
                                        </p:tgtEl>
                                        <p:attrNameLst>
                                          <p:attrName>ppt_w</p:attrName>
                                        </p:attrNameLst>
                                      </p:cBhvr>
                                      <p:tavLst>
                                        <p:tav tm="0">
                                          <p:val>
                                            <p:strVal val="#ppt_w*0.05"/>
                                          </p:val>
                                        </p:tav>
                                        <p:tav tm="100000">
                                          <p:val>
                                            <p:strVal val="#ppt_w"/>
                                          </p:val>
                                        </p:tav>
                                      </p:tavLst>
                                    </p:anim>
                                    <p:anim calcmode="lin" valueType="num">
                                      <p:cBhvr>
                                        <p:cTn id="16" dur="10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17" dur="10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8">
                                            <p:txEl>
                                              <p:pRg st="1" end="1"/>
                                            </p:txEl>
                                          </p:spTgt>
                                        </p:tgtEl>
                                        <p:attrNameLst>
                                          <p:attrName>ppt_y</p:attrName>
                                        </p:attrNameLst>
                                      </p:cBhvr>
                                      <p:tavLst>
                                        <p:tav tm="0">
                                          <p:val>
                                            <p:strVal val="#ppt_y"/>
                                          </p:val>
                                        </p:tav>
                                        <p:tav tm="100000">
                                          <p:val>
                                            <p:strVal val="#ppt_y"/>
                                          </p:val>
                                        </p:tav>
                                      </p:tavLst>
                                    </p:anim>
                                    <p:animEffect transition="in" filter="fade">
                                      <p:cBhvr>
                                        <p:cTn id="19" dur="1000"/>
                                        <p:tgtEl>
                                          <p:spTgt spid="8">
                                            <p:txEl>
                                              <p:pRg st="1" end="1"/>
                                            </p:txEl>
                                          </p:spTgt>
                                        </p:tgtEl>
                                      </p:cBhvr>
                                    </p:animEffect>
                                  </p:childTnLst>
                                </p:cTn>
                              </p:par>
                            </p:childTnLst>
                          </p:cTn>
                        </p:par>
                        <p:par>
                          <p:cTn id="20" fill="hold">
                            <p:stCondLst>
                              <p:cond delay="2000"/>
                            </p:stCondLst>
                            <p:childTnLst>
                              <p:par>
                                <p:cTn id="21" presetID="54" presetClass="entr" presetSubtype="0" accel="100000" fill="hold" grpId="0" nodeType="after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p:cTn id="23" dur="1000" fill="hold"/>
                                        <p:tgtEl>
                                          <p:spTgt spid="8">
                                            <p:txEl>
                                              <p:pRg st="2" end="2"/>
                                            </p:txEl>
                                          </p:spTgt>
                                        </p:tgtEl>
                                        <p:attrNameLst>
                                          <p:attrName>ppt_w</p:attrName>
                                        </p:attrNameLst>
                                      </p:cBhvr>
                                      <p:tavLst>
                                        <p:tav tm="0">
                                          <p:val>
                                            <p:strVal val="#ppt_w*0.05"/>
                                          </p:val>
                                        </p:tav>
                                        <p:tav tm="100000">
                                          <p:val>
                                            <p:strVal val="#ppt_w"/>
                                          </p:val>
                                        </p:tav>
                                      </p:tavLst>
                                    </p:anim>
                                    <p:anim calcmode="lin" valueType="num">
                                      <p:cBhvr>
                                        <p:cTn id="24" dur="10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25" dur="1000" fill="hold"/>
                                        <p:tgtEl>
                                          <p:spTgt spid="8">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8">
                                            <p:txEl>
                                              <p:pRg st="2" end="2"/>
                                            </p:txEl>
                                          </p:spTgt>
                                        </p:tgtEl>
                                        <p:attrNameLst>
                                          <p:attrName>ppt_y</p:attrName>
                                        </p:attrNameLst>
                                      </p:cBhvr>
                                      <p:tavLst>
                                        <p:tav tm="0">
                                          <p:val>
                                            <p:strVal val="#ppt_y"/>
                                          </p:val>
                                        </p:tav>
                                        <p:tav tm="100000">
                                          <p:val>
                                            <p:strVal val="#ppt_y"/>
                                          </p:val>
                                        </p:tav>
                                      </p:tavLst>
                                    </p:anim>
                                    <p:animEffect transition="in" filter="fade">
                                      <p:cBhvr>
                                        <p:cTn id="27" dur="10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 calcmode="lin" valueType="num">
                                      <p:cBhvr>
                                        <p:cTn id="32" dur="1000" fill="hold"/>
                                        <p:tgtEl>
                                          <p:spTgt spid="8">
                                            <p:txEl>
                                              <p:pRg st="3" end="3"/>
                                            </p:txEl>
                                          </p:spTgt>
                                        </p:tgtEl>
                                        <p:attrNameLst>
                                          <p:attrName>ppt_w</p:attrName>
                                        </p:attrNameLst>
                                      </p:cBhvr>
                                      <p:tavLst>
                                        <p:tav tm="0">
                                          <p:val>
                                            <p:strVal val="#ppt_w*0.05"/>
                                          </p:val>
                                        </p:tav>
                                        <p:tav tm="100000">
                                          <p:val>
                                            <p:strVal val="#ppt_w"/>
                                          </p:val>
                                        </p:tav>
                                      </p:tavLst>
                                    </p:anim>
                                    <p:anim calcmode="lin" valueType="num">
                                      <p:cBhvr>
                                        <p:cTn id="33" dur="1000" fill="hold"/>
                                        <p:tgtEl>
                                          <p:spTgt spid="8">
                                            <p:txEl>
                                              <p:pRg st="3" end="3"/>
                                            </p:txEl>
                                          </p:spTgt>
                                        </p:tgtEl>
                                        <p:attrNameLst>
                                          <p:attrName>ppt_h</p:attrName>
                                        </p:attrNameLst>
                                      </p:cBhvr>
                                      <p:tavLst>
                                        <p:tav tm="0">
                                          <p:val>
                                            <p:strVal val="#ppt_h"/>
                                          </p:val>
                                        </p:tav>
                                        <p:tav tm="100000">
                                          <p:val>
                                            <p:strVal val="#ppt_h"/>
                                          </p:val>
                                        </p:tav>
                                      </p:tavLst>
                                    </p:anim>
                                    <p:anim calcmode="lin" valueType="num">
                                      <p:cBhvr>
                                        <p:cTn id="34" dur="1000" fill="hold"/>
                                        <p:tgtEl>
                                          <p:spTgt spid="8">
                                            <p:txEl>
                                              <p:pRg st="3" end="3"/>
                                            </p:txEl>
                                          </p:spTgt>
                                        </p:tgtEl>
                                        <p:attrNameLst>
                                          <p:attrName>ppt_x</p:attrName>
                                        </p:attrNameLst>
                                      </p:cBhvr>
                                      <p:tavLst>
                                        <p:tav tm="0">
                                          <p:val>
                                            <p:strVal val="#ppt_x-.2"/>
                                          </p:val>
                                        </p:tav>
                                        <p:tav tm="100000">
                                          <p:val>
                                            <p:strVal val="#ppt_x"/>
                                          </p:val>
                                        </p:tav>
                                      </p:tavLst>
                                    </p:anim>
                                    <p:anim calcmode="lin" valueType="num">
                                      <p:cBhvr>
                                        <p:cTn id="35" dur="1000" fill="hold"/>
                                        <p:tgtEl>
                                          <p:spTgt spid="8">
                                            <p:txEl>
                                              <p:pRg st="3" end="3"/>
                                            </p:txEl>
                                          </p:spTgt>
                                        </p:tgtEl>
                                        <p:attrNameLst>
                                          <p:attrName>ppt_y</p:attrName>
                                        </p:attrNameLst>
                                      </p:cBhvr>
                                      <p:tavLst>
                                        <p:tav tm="0">
                                          <p:val>
                                            <p:strVal val="#ppt_y"/>
                                          </p:val>
                                        </p:tav>
                                        <p:tav tm="100000">
                                          <p:val>
                                            <p:strVal val="#ppt_y"/>
                                          </p:val>
                                        </p:tav>
                                      </p:tavLst>
                                    </p:anim>
                                    <p:animEffect transition="in" filter="fade">
                                      <p:cBhvr>
                                        <p:cTn id="36" dur="1000"/>
                                        <p:tgtEl>
                                          <p:spTgt spid="8">
                                            <p:txEl>
                                              <p:pRg st="3" end="3"/>
                                            </p:txEl>
                                          </p:spTgt>
                                        </p:tgtEl>
                                      </p:cBhvr>
                                    </p:animEffect>
                                  </p:childTnLst>
                                </p:cTn>
                              </p:par>
                            </p:childTnLst>
                          </p:cTn>
                        </p:par>
                        <p:par>
                          <p:cTn id="37" fill="hold">
                            <p:stCondLst>
                              <p:cond delay="1000"/>
                            </p:stCondLst>
                            <p:childTnLst>
                              <p:par>
                                <p:cTn id="38" presetID="54" presetClass="entr" presetSubtype="0" accel="100000" fill="hold" grpId="0" nodeType="after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 calcmode="lin" valueType="num">
                                      <p:cBhvr>
                                        <p:cTn id="40" dur="1000" fill="hold"/>
                                        <p:tgtEl>
                                          <p:spTgt spid="8">
                                            <p:txEl>
                                              <p:pRg st="4" end="4"/>
                                            </p:txEl>
                                          </p:spTgt>
                                        </p:tgtEl>
                                        <p:attrNameLst>
                                          <p:attrName>ppt_w</p:attrName>
                                        </p:attrNameLst>
                                      </p:cBhvr>
                                      <p:tavLst>
                                        <p:tav tm="0">
                                          <p:val>
                                            <p:strVal val="#ppt_w*0.05"/>
                                          </p:val>
                                        </p:tav>
                                        <p:tav tm="100000">
                                          <p:val>
                                            <p:strVal val="#ppt_w"/>
                                          </p:val>
                                        </p:tav>
                                      </p:tavLst>
                                    </p:anim>
                                    <p:anim calcmode="lin" valueType="num">
                                      <p:cBhvr>
                                        <p:cTn id="41" dur="1000" fill="hold"/>
                                        <p:tgtEl>
                                          <p:spTgt spid="8">
                                            <p:txEl>
                                              <p:pRg st="4" end="4"/>
                                            </p:txEl>
                                          </p:spTgt>
                                        </p:tgtEl>
                                        <p:attrNameLst>
                                          <p:attrName>ppt_h</p:attrName>
                                        </p:attrNameLst>
                                      </p:cBhvr>
                                      <p:tavLst>
                                        <p:tav tm="0">
                                          <p:val>
                                            <p:strVal val="#ppt_h"/>
                                          </p:val>
                                        </p:tav>
                                        <p:tav tm="100000">
                                          <p:val>
                                            <p:strVal val="#ppt_h"/>
                                          </p:val>
                                        </p:tav>
                                      </p:tavLst>
                                    </p:anim>
                                    <p:anim calcmode="lin" valueType="num">
                                      <p:cBhvr>
                                        <p:cTn id="42" dur="1000" fill="hold"/>
                                        <p:tgtEl>
                                          <p:spTgt spid="8">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8">
                                            <p:txEl>
                                              <p:pRg st="4" end="4"/>
                                            </p:txEl>
                                          </p:spTgt>
                                        </p:tgtEl>
                                        <p:attrNameLst>
                                          <p:attrName>ppt_y</p:attrName>
                                        </p:attrNameLst>
                                      </p:cBhvr>
                                      <p:tavLst>
                                        <p:tav tm="0">
                                          <p:val>
                                            <p:strVal val="#ppt_y"/>
                                          </p:val>
                                        </p:tav>
                                        <p:tav tm="100000">
                                          <p:val>
                                            <p:strVal val="#ppt_y"/>
                                          </p:val>
                                        </p:tav>
                                      </p:tavLst>
                                    </p:anim>
                                    <p:animEffect transition="in" filter="fade">
                                      <p:cBhvr>
                                        <p:cTn id="44" dur="1000"/>
                                        <p:tgtEl>
                                          <p:spTgt spid="8">
                                            <p:txEl>
                                              <p:pRg st="4" end="4"/>
                                            </p:txEl>
                                          </p:spTgt>
                                        </p:tgtEl>
                                      </p:cBhvr>
                                    </p:animEffect>
                                  </p:childTnLst>
                                </p:cTn>
                              </p:par>
                            </p:childTnLst>
                          </p:cTn>
                        </p:par>
                        <p:par>
                          <p:cTn id="45" fill="hold">
                            <p:stCondLst>
                              <p:cond delay="2000"/>
                            </p:stCondLst>
                            <p:childTnLst>
                              <p:par>
                                <p:cTn id="46" presetID="54" presetClass="entr" presetSubtype="0" accel="100000" fill="hold" grpId="0" nodeType="afterEffect">
                                  <p:stCondLst>
                                    <p:cond delay="0"/>
                                  </p:stCondLst>
                                  <p:childTnLst>
                                    <p:set>
                                      <p:cBhvr>
                                        <p:cTn id="47" dur="1" fill="hold">
                                          <p:stCondLst>
                                            <p:cond delay="0"/>
                                          </p:stCondLst>
                                        </p:cTn>
                                        <p:tgtEl>
                                          <p:spTgt spid="8">
                                            <p:txEl>
                                              <p:pRg st="5" end="5"/>
                                            </p:txEl>
                                          </p:spTgt>
                                        </p:tgtEl>
                                        <p:attrNameLst>
                                          <p:attrName>style.visibility</p:attrName>
                                        </p:attrNameLst>
                                      </p:cBhvr>
                                      <p:to>
                                        <p:strVal val="visible"/>
                                      </p:to>
                                    </p:set>
                                    <p:anim calcmode="lin" valueType="num">
                                      <p:cBhvr>
                                        <p:cTn id="48" dur="1000" fill="hold"/>
                                        <p:tgtEl>
                                          <p:spTgt spid="8">
                                            <p:txEl>
                                              <p:pRg st="5" end="5"/>
                                            </p:txEl>
                                          </p:spTgt>
                                        </p:tgtEl>
                                        <p:attrNameLst>
                                          <p:attrName>ppt_w</p:attrName>
                                        </p:attrNameLst>
                                      </p:cBhvr>
                                      <p:tavLst>
                                        <p:tav tm="0">
                                          <p:val>
                                            <p:strVal val="#ppt_w*0.05"/>
                                          </p:val>
                                        </p:tav>
                                        <p:tav tm="100000">
                                          <p:val>
                                            <p:strVal val="#ppt_w"/>
                                          </p:val>
                                        </p:tav>
                                      </p:tavLst>
                                    </p:anim>
                                    <p:anim calcmode="lin" valueType="num">
                                      <p:cBhvr>
                                        <p:cTn id="49" dur="1000" fill="hold"/>
                                        <p:tgtEl>
                                          <p:spTgt spid="8">
                                            <p:txEl>
                                              <p:pRg st="5" end="5"/>
                                            </p:txEl>
                                          </p:spTgt>
                                        </p:tgtEl>
                                        <p:attrNameLst>
                                          <p:attrName>ppt_h</p:attrName>
                                        </p:attrNameLst>
                                      </p:cBhvr>
                                      <p:tavLst>
                                        <p:tav tm="0">
                                          <p:val>
                                            <p:strVal val="#ppt_h"/>
                                          </p:val>
                                        </p:tav>
                                        <p:tav tm="100000">
                                          <p:val>
                                            <p:strVal val="#ppt_h"/>
                                          </p:val>
                                        </p:tav>
                                      </p:tavLst>
                                    </p:anim>
                                    <p:anim calcmode="lin" valueType="num">
                                      <p:cBhvr>
                                        <p:cTn id="50" dur="1000" fill="hold"/>
                                        <p:tgtEl>
                                          <p:spTgt spid="8">
                                            <p:txEl>
                                              <p:pRg st="5" end="5"/>
                                            </p:txEl>
                                          </p:spTgt>
                                        </p:tgtEl>
                                        <p:attrNameLst>
                                          <p:attrName>ppt_x</p:attrName>
                                        </p:attrNameLst>
                                      </p:cBhvr>
                                      <p:tavLst>
                                        <p:tav tm="0">
                                          <p:val>
                                            <p:strVal val="#ppt_x-.2"/>
                                          </p:val>
                                        </p:tav>
                                        <p:tav tm="100000">
                                          <p:val>
                                            <p:strVal val="#ppt_x"/>
                                          </p:val>
                                        </p:tav>
                                      </p:tavLst>
                                    </p:anim>
                                    <p:anim calcmode="lin" valueType="num">
                                      <p:cBhvr>
                                        <p:cTn id="51" dur="1000" fill="hold"/>
                                        <p:tgtEl>
                                          <p:spTgt spid="8">
                                            <p:txEl>
                                              <p:pRg st="5" end="5"/>
                                            </p:txEl>
                                          </p:spTgt>
                                        </p:tgtEl>
                                        <p:attrNameLst>
                                          <p:attrName>ppt_y</p:attrName>
                                        </p:attrNameLst>
                                      </p:cBhvr>
                                      <p:tavLst>
                                        <p:tav tm="0">
                                          <p:val>
                                            <p:strVal val="#ppt_y"/>
                                          </p:val>
                                        </p:tav>
                                        <p:tav tm="100000">
                                          <p:val>
                                            <p:strVal val="#ppt_y"/>
                                          </p:val>
                                        </p:tav>
                                      </p:tavLst>
                                    </p:anim>
                                    <p:animEffect transition="in" filter="fade">
                                      <p:cBhvr>
                                        <p:cTn id="52" dur="1000"/>
                                        <p:tgtEl>
                                          <p:spTgt spid="8">
                                            <p:txEl>
                                              <p:pRg st="5" end="5"/>
                                            </p:txEl>
                                          </p:spTgt>
                                        </p:tgtEl>
                                      </p:cBhvr>
                                    </p:animEffect>
                                  </p:childTnLst>
                                </p:cTn>
                              </p:par>
                            </p:childTnLst>
                          </p:cTn>
                        </p:par>
                        <p:par>
                          <p:cTn id="53" fill="hold">
                            <p:stCondLst>
                              <p:cond delay="3000"/>
                            </p:stCondLst>
                            <p:childTnLst>
                              <p:par>
                                <p:cTn id="54" presetID="54" presetClass="entr" presetSubtype="0" accel="100000" fill="hold" grpId="0" nodeType="afterEffect">
                                  <p:stCondLst>
                                    <p:cond delay="0"/>
                                  </p:stCondLst>
                                  <p:childTnLst>
                                    <p:set>
                                      <p:cBhvr>
                                        <p:cTn id="55" dur="1" fill="hold">
                                          <p:stCondLst>
                                            <p:cond delay="0"/>
                                          </p:stCondLst>
                                        </p:cTn>
                                        <p:tgtEl>
                                          <p:spTgt spid="8">
                                            <p:txEl>
                                              <p:pRg st="6" end="6"/>
                                            </p:txEl>
                                          </p:spTgt>
                                        </p:tgtEl>
                                        <p:attrNameLst>
                                          <p:attrName>style.visibility</p:attrName>
                                        </p:attrNameLst>
                                      </p:cBhvr>
                                      <p:to>
                                        <p:strVal val="visible"/>
                                      </p:to>
                                    </p:set>
                                    <p:anim calcmode="lin" valueType="num">
                                      <p:cBhvr>
                                        <p:cTn id="56" dur="1000" fill="hold"/>
                                        <p:tgtEl>
                                          <p:spTgt spid="8">
                                            <p:txEl>
                                              <p:pRg st="6" end="6"/>
                                            </p:txEl>
                                          </p:spTgt>
                                        </p:tgtEl>
                                        <p:attrNameLst>
                                          <p:attrName>ppt_w</p:attrName>
                                        </p:attrNameLst>
                                      </p:cBhvr>
                                      <p:tavLst>
                                        <p:tav tm="0">
                                          <p:val>
                                            <p:strVal val="#ppt_w*0.05"/>
                                          </p:val>
                                        </p:tav>
                                        <p:tav tm="100000">
                                          <p:val>
                                            <p:strVal val="#ppt_w"/>
                                          </p:val>
                                        </p:tav>
                                      </p:tavLst>
                                    </p:anim>
                                    <p:anim calcmode="lin" valueType="num">
                                      <p:cBhvr>
                                        <p:cTn id="57" dur="1000" fill="hold"/>
                                        <p:tgtEl>
                                          <p:spTgt spid="8">
                                            <p:txEl>
                                              <p:pRg st="6" end="6"/>
                                            </p:txEl>
                                          </p:spTgt>
                                        </p:tgtEl>
                                        <p:attrNameLst>
                                          <p:attrName>ppt_h</p:attrName>
                                        </p:attrNameLst>
                                      </p:cBhvr>
                                      <p:tavLst>
                                        <p:tav tm="0">
                                          <p:val>
                                            <p:strVal val="#ppt_h"/>
                                          </p:val>
                                        </p:tav>
                                        <p:tav tm="100000">
                                          <p:val>
                                            <p:strVal val="#ppt_h"/>
                                          </p:val>
                                        </p:tav>
                                      </p:tavLst>
                                    </p:anim>
                                    <p:anim calcmode="lin" valueType="num">
                                      <p:cBhvr>
                                        <p:cTn id="58" dur="1000" fill="hold"/>
                                        <p:tgtEl>
                                          <p:spTgt spid="8">
                                            <p:txEl>
                                              <p:pRg st="6" end="6"/>
                                            </p:txEl>
                                          </p:spTgt>
                                        </p:tgtEl>
                                        <p:attrNameLst>
                                          <p:attrName>ppt_x</p:attrName>
                                        </p:attrNameLst>
                                      </p:cBhvr>
                                      <p:tavLst>
                                        <p:tav tm="0">
                                          <p:val>
                                            <p:strVal val="#ppt_x-.2"/>
                                          </p:val>
                                        </p:tav>
                                        <p:tav tm="100000">
                                          <p:val>
                                            <p:strVal val="#ppt_x"/>
                                          </p:val>
                                        </p:tav>
                                      </p:tavLst>
                                    </p:anim>
                                    <p:anim calcmode="lin" valueType="num">
                                      <p:cBhvr>
                                        <p:cTn id="59" dur="1000" fill="hold"/>
                                        <p:tgtEl>
                                          <p:spTgt spid="8">
                                            <p:txEl>
                                              <p:pRg st="6" end="6"/>
                                            </p:txEl>
                                          </p:spTgt>
                                        </p:tgtEl>
                                        <p:attrNameLst>
                                          <p:attrName>ppt_y</p:attrName>
                                        </p:attrNameLst>
                                      </p:cBhvr>
                                      <p:tavLst>
                                        <p:tav tm="0">
                                          <p:val>
                                            <p:strVal val="#ppt_y"/>
                                          </p:val>
                                        </p:tav>
                                        <p:tav tm="100000">
                                          <p:val>
                                            <p:strVal val="#ppt_y"/>
                                          </p:val>
                                        </p:tav>
                                      </p:tavLst>
                                    </p:anim>
                                    <p:animEffect transition="in" filter="fade">
                                      <p:cBhvr>
                                        <p:cTn id="60" dur="1000"/>
                                        <p:tgtEl>
                                          <p:spTgt spid="8">
                                            <p:txEl>
                                              <p:pRg st="6" end="6"/>
                                            </p:txEl>
                                          </p:spTgt>
                                        </p:tgtEl>
                                      </p:cBhvr>
                                    </p:animEffect>
                                  </p:childTnLst>
                                </p:cTn>
                              </p:par>
                            </p:childTnLst>
                          </p:cTn>
                        </p:par>
                        <p:par>
                          <p:cTn id="61" fill="hold">
                            <p:stCondLst>
                              <p:cond delay="4000"/>
                            </p:stCondLst>
                            <p:childTnLst>
                              <p:par>
                                <p:cTn id="62" presetID="54" presetClass="entr" presetSubtype="0" accel="100000" fill="hold" grpId="0" nodeType="afterEffect">
                                  <p:stCondLst>
                                    <p:cond delay="0"/>
                                  </p:stCondLst>
                                  <p:childTnLst>
                                    <p:set>
                                      <p:cBhvr>
                                        <p:cTn id="63" dur="1" fill="hold">
                                          <p:stCondLst>
                                            <p:cond delay="0"/>
                                          </p:stCondLst>
                                        </p:cTn>
                                        <p:tgtEl>
                                          <p:spTgt spid="8">
                                            <p:txEl>
                                              <p:pRg st="7" end="7"/>
                                            </p:txEl>
                                          </p:spTgt>
                                        </p:tgtEl>
                                        <p:attrNameLst>
                                          <p:attrName>style.visibility</p:attrName>
                                        </p:attrNameLst>
                                      </p:cBhvr>
                                      <p:to>
                                        <p:strVal val="visible"/>
                                      </p:to>
                                    </p:set>
                                    <p:anim calcmode="lin" valueType="num">
                                      <p:cBhvr>
                                        <p:cTn id="64" dur="1000" fill="hold"/>
                                        <p:tgtEl>
                                          <p:spTgt spid="8">
                                            <p:txEl>
                                              <p:pRg st="7" end="7"/>
                                            </p:txEl>
                                          </p:spTgt>
                                        </p:tgtEl>
                                        <p:attrNameLst>
                                          <p:attrName>ppt_w</p:attrName>
                                        </p:attrNameLst>
                                      </p:cBhvr>
                                      <p:tavLst>
                                        <p:tav tm="0">
                                          <p:val>
                                            <p:strVal val="#ppt_w*0.05"/>
                                          </p:val>
                                        </p:tav>
                                        <p:tav tm="100000">
                                          <p:val>
                                            <p:strVal val="#ppt_w"/>
                                          </p:val>
                                        </p:tav>
                                      </p:tavLst>
                                    </p:anim>
                                    <p:anim calcmode="lin" valueType="num">
                                      <p:cBhvr>
                                        <p:cTn id="65" dur="1000" fill="hold"/>
                                        <p:tgtEl>
                                          <p:spTgt spid="8">
                                            <p:txEl>
                                              <p:pRg st="7" end="7"/>
                                            </p:txEl>
                                          </p:spTgt>
                                        </p:tgtEl>
                                        <p:attrNameLst>
                                          <p:attrName>ppt_h</p:attrName>
                                        </p:attrNameLst>
                                      </p:cBhvr>
                                      <p:tavLst>
                                        <p:tav tm="0">
                                          <p:val>
                                            <p:strVal val="#ppt_h"/>
                                          </p:val>
                                        </p:tav>
                                        <p:tav tm="100000">
                                          <p:val>
                                            <p:strVal val="#ppt_h"/>
                                          </p:val>
                                        </p:tav>
                                      </p:tavLst>
                                    </p:anim>
                                    <p:anim calcmode="lin" valueType="num">
                                      <p:cBhvr>
                                        <p:cTn id="66" dur="1000" fill="hold"/>
                                        <p:tgtEl>
                                          <p:spTgt spid="8">
                                            <p:txEl>
                                              <p:pRg st="7" end="7"/>
                                            </p:txEl>
                                          </p:spTgt>
                                        </p:tgtEl>
                                        <p:attrNameLst>
                                          <p:attrName>ppt_x</p:attrName>
                                        </p:attrNameLst>
                                      </p:cBhvr>
                                      <p:tavLst>
                                        <p:tav tm="0">
                                          <p:val>
                                            <p:strVal val="#ppt_x-.2"/>
                                          </p:val>
                                        </p:tav>
                                        <p:tav tm="100000">
                                          <p:val>
                                            <p:strVal val="#ppt_x"/>
                                          </p:val>
                                        </p:tav>
                                      </p:tavLst>
                                    </p:anim>
                                    <p:anim calcmode="lin" valueType="num">
                                      <p:cBhvr>
                                        <p:cTn id="67" dur="1000" fill="hold"/>
                                        <p:tgtEl>
                                          <p:spTgt spid="8">
                                            <p:txEl>
                                              <p:pRg st="7" end="7"/>
                                            </p:txEl>
                                          </p:spTgt>
                                        </p:tgtEl>
                                        <p:attrNameLst>
                                          <p:attrName>ppt_y</p:attrName>
                                        </p:attrNameLst>
                                      </p:cBhvr>
                                      <p:tavLst>
                                        <p:tav tm="0">
                                          <p:val>
                                            <p:strVal val="#ppt_y"/>
                                          </p:val>
                                        </p:tav>
                                        <p:tav tm="100000">
                                          <p:val>
                                            <p:strVal val="#ppt_y"/>
                                          </p:val>
                                        </p:tav>
                                      </p:tavLst>
                                    </p:anim>
                                    <p:animEffect transition="in" filter="fade">
                                      <p:cBhvr>
                                        <p:cTn id="68" dur="1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868362"/>
          </a:xfrm>
        </p:spPr>
        <p:txBody>
          <a:bodyPr>
            <a:normAutofit/>
          </a:bodyPr>
          <a:lstStyle/>
          <a:p>
            <a:pPr algn="ctr"/>
            <a:r>
              <a:rPr lang="en-US" sz="3600" b="0" dirty="0" smtClean="0">
                <a:solidFill>
                  <a:schemeClr val="accent1">
                    <a:lumMod val="75000"/>
                  </a:schemeClr>
                </a:solidFill>
                <a:effectLst/>
              </a:rPr>
              <a:t>Discussion Prompts</a:t>
            </a:r>
            <a:endParaRPr lang="en-US" sz="3600" b="0" dirty="0">
              <a:solidFill>
                <a:schemeClr val="accent1">
                  <a:lumMod val="75000"/>
                </a:schemeClr>
              </a:solidFill>
              <a:effectLst/>
            </a:endParaRPr>
          </a:p>
        </p:txBody>
      </p:sp>
      <p:sp>
        <p:nvSpPr>
          <p:cNvPr id="2" name="Content Placeholder 1"/>
          <p:cNvSpPr>
            <a:spLocks noGrp="1"/>
          </p:cNvSpPr>
          <p:nvPr>
            <p:ph idx="1"/>
          </p:nvPr>
        </p:nvSpPr>
        <p:spPr>
          <a:xfrm>
            <a:off x="1066800" y="1143000"/>
            <a:ext cx="7848600" cy="5486400"/>
          </a:xfrm>
        </p:spPr>
        <p:txBody>
          <a:bodyPr>
            <a:normAutofit lnSpcReduction="10000"/>
          </a:bodyPr>
          <a:lstStyle/>
          <a:p>
            <a:r>
              <a:rPr lang="en-US" sz="2800" dirty="0" smtClean="0">
                <a:solidFill>
                  <a:schemeClr val="accent3">
                    <a:lumMod val="75000"/>
                  </a:schemeClr>
                </a:solidFill>
              </a:rPr>
              <a:t>What does our parish look like thru the eyes of a visitor?</a:t>
            </a:r>
          </a:p>
          <a:p>
            <a:r>
              <a:rPr lang="en-US" sz="2800" dirty="0" smtClean="0">
                <a:solidFill>
                  <a:schemeClr val="accent2">
                    <a:lumMod val="75000"/>
                  </a:schemeClr>
                </a:solidFill>
              </a:rPr>
              <a:t>What are we doing now to welcome visitors?</a:t>
            </a:r>
          </a:p>
          <a:p>
            <a:r>
              <a:rPr lang="en-US" sz="2800" dirty="0" smtClean="0">
                <a:solidFill>
                  <a:schemeClr val="accent4">
                    <a:lumMod val="75000"/>
                  </a:schemeClr>
                </a:solidFill>
              </a:rPr>
              <a:t>Do you know the names of those who sit by you?</a:t>
            </a:r>
          </a:p>
          <a:p>
            <a:r>
              <a:rPr lang="en-US" sz="2800" dirty="0" smtClean="0">
                <a:solidFill>
                  <a:schemeClr val="accent6">
                    <a:lumMod val="75000"/>
                  </a:schemeClr>
                </a:solidFill>
              </a:rPr>
              <a:t>Recall a time you felt welcomed in a strange place.  What made you feel that way?  Are you and your fellow parishioners doing that now?</a:t>
            </a:r>
          </a:p>
          <a:p>
            <a:r>
              <a:rPr lang="en-US" sz="2800" dirty="0" smtClean="0">
                <a:solidFill>
                  <a:schemeClr val="bg2">
                    <a:lumMod val="50000"/>
                  </a:schemeClr>
                </a:solidFill>
              </a:rPr>
              <a:t>What is one thing you can do to help everyone feel at home in our parish?</a:t>
            </a:r>
          </a:p>
          <a:p>
            <a:r>
              <a:rPr lang="en-US" sz="2800" dirty="0" smtClean="0">
                <a:solidFill>
                  <a:schemeClr val="accent5">
                    <a:lumMod val="75000"/>
                  </a:schemeClr>
                </a:solidFill>
              </a:rPr>
              <a:t>If you imagine our parish as a model of    		hospitality, what 3 things would       				be key?</a:t>
            </a:r>
          </a:p>
        </p:txBody>
      </p:sp>
      <p:pic>
        <p:nvPicPr>
          <p:cNvPr id="4" name="Picture 3" descr="C:\Users\brudolph\AppData\Local\Microsoft\Windows\Temporary Internet Files\Content.IE5\WVV6HQU5\Twitter_question_mark[1].png"/>
          <p:cNvPicPr>
            <a:picLocks noChangeAspect="1" noChangeArrowheads="1"/>
          </p:cNvPicPr>
          <p:nvPr/>
        </p:nvPicPr>
        <p:blipFill>
          <a:blip r:embed="rId3" cstate="print"/>
          <a:srcRect/>
          <a:stretch>
            <a:fillRect/>
          </a:stretch>
        </p:blipFill>
        <p:spPr bwMode="auto">
          <a:xfrm rot="1378104">
            <a:off x="7384532" y="4346686"/>
            <a:ext cx="1712595"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246312" y="3389312"/>
            <a:ext cx="5360986" cy="868362"/>
          </a:xfrm>
        </p:spPr>
        <p:txBody>
          <a:bodyPr>
            <a:normAutofit fontScale="90000"/>
          </a:bodyPr>
          <a:lstStyle/>
          <a:p>
            <a:r>
              <a:rPr lang="en-US" dirty="0" smtClean="0"/>
              <a:t>The Welcoming Backdrop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933128"/>
              </p:ext>
            </p:extLst>
          </p:nvPr>
        </p:nvGraphicFramePr>
        <p:xfrm>
          <a:off x="1020763" y="304800"/>
          <a:ext cx="7970836" cy="6348093"/>
        </p:xfrm>
        <a:graphic>
          <a:graphicData uri="http://schemas.openxmlformats.org/drawingml/2006/table">
            <a:tbl>
              <a:tblPr firstRow="1" bandRow="1">
                <a:tableStyleId>{21E4AEA4-8DFA-4A89-87EB-49C32662AFE0}</a:tableStyleId>
              </a:tblPr>
              <a:tblGrid>
                <a:gridCol w="3778765">
                  <a:extLst>
                    <a:ext uri="{9D8B030D-6E8A-4147-A177-3AD203B41FA5}">
                      <a16:colId xmlns:a16="http://schemas.microsoft.com/office/drawing/2014/main" val="20000"/>
                    </a:ext>
                  </a:extLst>
                </a:gridCol>
                <a:gridCol w="1525072">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447799">
                  <a:extLst>
                    <a:ext uri="{9D8B030D-6E8A-4147-A177-3AD203B41FA5}">
                      <a16:colId xmlns:a16="http://schemas.microsoft.com/office/drawing/2014/main" val="20003"/>
                    </a:ext>
                  </a:extLst>
                </a:gridCol>
              </a:tblGrid>
              <a:tr h="470111">
                <a:tc>
                  <a:txBody>
                    <a:bodyPr/>
                    <a:lstStyle/>
                    <a:p>
                      <a:r>
                        <a:rPr lang="en-US" dirty="0" smtClean="0"/>
                        <a:t>Elements of Welcome Culture</a:t>
                      </a:r>
                      <a:endParaRPr lang="en-US" dirty="0"/>
                    </a:p>
                  </a:txBody>
                  <a:tcPr/>
                </a:tc>
                <a:tc>
                  <a:txBody>
                    <a:bodyPr/>
                    <a:lstStyle/>
                    <a:p>
                      <a:r>
                        <a:rPr lang="en-US" dirty="0" smtClean="0"/>
                        <a:t>Welcoming?</a:t>
                      </a:r>
                      <a:endParaRPr lang="en-US" dirty="0"/>
                    </a:p>
                  </a:txBody>
                  <a:tcPr/>
                </a:tc>
                <a:tc>
                  <a:txBody>
                    <a:bodyPr/>
                    <a:lstStyle/>
                    <a:p>
                      <a:r>
                        <a:rPr lang="en-US" dirty="0" smtClean="0"/>
                        <a:t>Work on?</a:t>
                      </a:r>
                      <a:endParaRPr lang="en-US" dirty="0"/>
                    </a:p>
                  </a:txBody>
                  <a:tcPr/>
                </a:tc>
                <a:tc>
                  <a:txBody>
                    <a:bodyPr/>
                    <a:lstStyle/>
                    <a:p>
                      <a:r>
                        <a:rPr lang="en-US" dirty="0" smtClean="0"/>
                        <a:t>If so, when?</a:t>
                      </a:r>
                      <a:endParaRPr lang="en-US" dirty="0"/>
                    </a:p>
                  </a:txBody>
                  <a:tcPr/>
                </a:tc>
                <a:extLst>
                  <a:ext uri="{0D108BD9-81ED-4DB2-BD59-A6C34878D82A}">
                    <a16:rowId xmlns:a16="http://schemas.microsoft.com/office/drawing/2014/main" val="10000"/>
                  </a:ext>
                </a:extLst>
              </a:tr>
              <a:tr h="470111">
                <a:tc>
                  <a:txBody>
                    <a:bodyPr/>
                    <a:lstStyle/>
                    <a:p>
                      <a:r>
                        <a:rPr lang="en-US" sz="2400" dirty="0" smtClean="0"/>
                        <a:t>Web</a:t>
                      </a:r>
                      <a:r>
                        <a:rPr lang="en-US" sz="2400" baseline="0" dirty="0" smtClean="0"/>
                        <a:t> presence</a:t>
                      </a:r>
                      <a:endParaRPr lang="en-US" sz="2400"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811425">
                <a:tc>
                  <a:txBody>
                    <a:bodyPr/>
                    <a:lstStyle/>
                    <a:p>
                      <a:r>
                        <a:rPr lang="en-US" sz="2400" dirty="0" smtClean="0"/>
                        <a:t>Office</a:t>
                      </a:r>
                      <a:r>
                        <a:rPr lang="en-US" sz="2400" baseline="0" dirty="0" smtClean="0"/>
                        <a:t> staff aware of being 1</a:t>
                      </a:r>
                      <a:r>
                        <a:rPr lang="en-US" sz="2400" baseline="30000" dirty="0" smtClean="0"/>
                        <a:t>st</a:t>
                      </a:r>
                      <a:r>
                        <a:rPr lang="en-US" sz="2400" baseline="0" dirty="0" smtClean="0"/>
                        <a:t> contact</a:t>
                      </a:r>
                      <a:endParaRPr lang="en-US" sz="2400"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811425">
                <a:tc>
                  <a:txBody>
                    <a:bodyPr/>
                    <a:lstStyle/>
                    <a:p>
                      <a:r>
                        <a:rPr lang="en-US" sz="2400" dirty="0" smtClean="0"/>
                        <a:t>Parish office</a:t>
                      </a:r>
                      <a:r>
                        <a:rPr lang="en-US" sz="2400" baseline="0" dirty="0" smtClean="0"/>
                        <a:t> open for day-time workers</a:t>
                      </a:r>
                      <a:endParaRPr lang="en-US" sz="2400"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470111">
                <a:tc>
                  <a:txBody>
                    <a:bodyPr/>
                    <a:lstStyle/>
                    <a:p>
                      <a:r>
                        <a:rPr lang="en-US" sz="2400" dirty="0" smtClean="0"/>
                        <a:t>Parishioners aware of role</a:t>
                      </a:r>
                      <a:endParaRPr lang="en-US" sz="2400"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811425">
                <a:tc>
                  <a:txBody>
                    <a:bodyPr/>
                    <a:lstStyle/>
                    <a:p>
                      <a:r>
                        <a:rPr lang="en-US" sz="2400" dirty="0" smtClean="0"/>
                        <a:t>Outsiders can find/ understand parish info</a:t>
                      </a:r>
                      <a:endParaRPr lang="en-US" sz="2400"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811425">
                <a:tc>
                  <a:txBody>
                    <a:bodyPr/>
                    <a:lstStyle/>
                    <a:p>
                      <a:r>
                        <a:rPr lang="en-US" sz="2400" dirty="0" smtClean="0"/>
                        <a:t>All liturgical ministers</a:t>
                      </a:r>
                      <a:r>
                        <a:rPr lang="en-US" sz="2400" baseline="0" dirty="0" smtClean="0"/>
                        <a:t> are welcoming</a:t>
                      </a:r>
                      <a:endParaRPr lang="en-US" sz="2400"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811425">
                <a:tc>
                  <a:txBody>
                    <a:bodyPr/>
                    <a:lstStyle/>
                    <a:p>
                      <a:r>
                        <a:rPr lang="en-US" sz="2400" dirty="0" smtClean="0"/>
                        <a:t>Visitors are recognized and</a:t>
                      </a:r>
                      <a:r>
                        <a:rPr lang="en-US" sz="2400" baseline="0" dirty="0" smtClean="0"/>
                        <a:t> included</a:t>
                      </a:r>
                      <a:endParaRPr lang="en-US" sz="2400"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7"/>
                  </a:ext>
                </a:extLst>
              </a:tr>
              <a:tr h="811425">
                <a:tc>
                  <a:txBody>
                    <a:bodyPr/>
                    <a:lstStyle/>
                    <a:p>
                      <a:r>
                        <a:rPr lang="en-US" sz="2400" dirty="0" smtClean="0"/>
                        <a:t>Parish frequently a presence at community events</a:t>
                      </a:r>
                      <a:endParaRPr lang="en-US" sz="2400"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547205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6400800" cy="2286000"/>
          </a:xfrm>
        </p:spPr>
        <p:txBody>
          <a:bodyPr/>
          <a:lstStyle/>
          <a:p>
            <a:r>
              <a:rPr lang="en-US" dirty="0" smtClean="0"/>
              <a:t>Inclusion &amp; Accessibility</a:t>
            </a:r>
            <a:endParaRPr lang="en-US" dirty="0"/>
          </a:p>
        </p:txBody>
      </p:sp>
      <p:sp>
        <p:nvSpPr>
          <p:cNvPr id="3074" name="AutoShape 2" descr="Image result for incl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Image result for incl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Image result for incl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0" name="Picture 8" descr="Image result for inclusion"/>
          <p:cNvPicPr>
            <a:picLocks noChangeAspect="1" noChangeArrowheads="1"/>
          </p:cNvPicPr>
          <p:nvPr/>
        </p:nvPicPr>
        <p:blipFill>
          <a:blip r:embed="rId3" cstate="print"/>
          <a:srcRect/>
          <a:stretch>
            <a:fillRect/>
          </a:stretch>
        </p:blipFill>
        <p:spPr bwMode="auto">
          <a:xfrm>
            <a:off x="2667000" y="2133600"/>
            <a:ext cx="4648200" cy="3960267"/>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plus(in)">
                                      <p:cBhvr>
                                        <p:cTn id="7" dur="1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9200" y="152400"/>
            <a:ext cx="7650480" cy="868680"/>
          </a:xfrm>
        </p:spPr>
        <p:txBody>
          <a:bodyPr>
            <a:normAutofit/>
          </a:bodyPr>
          <a:lstStyle/>
          <a:p>
            <a:pPr algn="ctr"/>
            <a:r>
              <a:rPr lang="en-US" sz="3600" b="0" u="sng" dirty="0" smtClean="0">
                <a:solidFill>
                  <a:schemeClr val="accent1"/>
                </a:solidFill>
                <a:effectLst/>
              </a:rPr>
              <a:t>Is Our Parish Welcoming? </a:t>
            </a:r>
            <a:endParaRPr lang="en-US" sz="3600" b="0" u="sng" dirty="0">
              <a:solidFill>
                <a:schemeClr val="accent1"/>
              </a:solidFill>
              <a:effectLst/>
            </a:endParaRPr>
          </a:p>
        </p:txBody>
      </p:sp>
      <p:sp>
        <p:nvSpPr>
          <p:cNvPr id="13" name="Text Placeholder 10"/>
          <p:cNvSpPr>
            <a:spLocks noGrp="1"/>
          </p:cNvSpPr>
          <p:nvPr>
            <p:ph sz="half" idx="1"/>
          </p:nvPr>
        </p:nvSpPr>
        <p:spPr>
          <a:xfrm>
            <a:off x="990600" y="1143000"/>
            <a:ext cx="4102608" cy="5410200"/>
          </a:xfrm>
        </p:spPr>
        <p:txBody>
          <a:bodyPr>
            <a:noAutofit/>
          </a:bodyPr>
          <a:lstStyle/>
          <a:p>
            <a:pPr marL="182880">
              <a:spcBef>
                <a:spcPts val="0"/>
              </a:spcBef>
              <a:buClrTx/>
              <a:buFont typeface="Wingdings" pitchFamily="2" charset="2"/>
              <a:buChar char="q"/>
            </a:pPr>
            <a:r>
              <a:rPr lang="en-US" sz="2400" dirty="0" smtClean="0">
                <a:solidFill>
                  <a:schemeClr val="accent3">
                    <a:lumMod val="75000"/>
                  </a:schemeClr>
                </a:solidFill>
                <a:latin typeface="Arial" panose="020B0604020202020204" pitchFamily="34" charset="0"/>
                <a:cs typeface="Arial" panose="020B0604020202020204" pitchFamily="34" charset="0"/>
              </a:rPr>
              <a:t>The parish is easily identified w/ name &amp; mass times visible from road.</a:t>
            </a:r>
          </a:p>
          <a:p>
            <a:pPr marL="182880">
              <a:spcBef>
                <a:spcPts val="0"/>
              </a:spcBef>
              <a:buClrTx/>
              <a:buFont typeface="Wingdings" pitchFamily="2" charset="2"/>
              <a:buChar char="q"/>
            </a:pPr>
            <a:r>
              <a:rPr lang="en-US" sz="2400" dirty="0" smtClean="0">
                <a:solidFill>
                  <a:schemeClr val="accent4">
                    <a:lumMod val="50000"/>
                  </a:schemeClr>
                </a:solidFill>
                <a:latin typeface="Arial" panose="020B0604020202020204" pitchFamily="34" charset="0"/>
                <a:cs typeface="Arial" panose="020B0604020202020204" pitchFamily="34" charset="0"/>
              </a:rPr>
              <a:t>Church rectory &amp; parking lot are well marked &amp; easily identified.</a:t>
            </a:r>
          </a:p>
          <a:p>
            <a:pPr marL="182880">
              <a:spcBef>
                <a:spcPts val="0"/>
              </a:spcBef>
              <a:buClrTx/>
              <a:buFont typeface="Wingdings" pitchFamily="2" charset="2"/>
              <a:buChar char="q"/>
            </a:pPr>
            <a:r>
              <a:rPr lang="en-US" sz="2400" dirty="0" smtClean="0">
                <a:solidFill>
                  <a:schemeClr val="accent2">
                    <a:lumMod val="75000"/>
                  </a:schemeClr>
                </a:solidFill>
                <a:latin typeface="Arial" panose="020B0604020202020204" pitchFamily="34" charset="0"/>
                <a:cs typeface="Arial" panose="020B0604020202020204" pitchFamily="34" charset="0"/>
              </a:rPr>
              <a:t>Rooms &amp; buildings are clearly marked.</a:t>
            </a:r>
          </a:p>
          <a:p>
            <a:pPr marL="182880">
              <a:spcBef>
                <a:spcPts val="0"/>
              </a:spcBef>
              <a:buClrTx/>
              <a:buFont typeface="Wingdings" pitchFamily="2" charset="2"/>
              <a:buChar char="q"/>
            </a:pPr>
            <a:r>
              <a:rPr lang="en-US" sz="2400" dirty="0" smtClean="0">
                <a:solidFill>
                  <a:schemeClr val="accent5">
                    <a:lumMod val="75000"/>
                  </a:schemeClr>
                </a:solidFill>
                <a:latin typeface="Arial" panose="020B0604020202020204" pitchFamily="34" charset="0"/>
                <a:cs typeface="Arial" panose="020B0604020202020204" pitchFamily="34" charset="0"/>
              </a:rPr>
              <a:t>Buildings are wheel-chair accessible.</a:t>
            </a:r>
          </a:p>
          <a:p>
            <a:pPr marL="182880">
              <a:spcBef>
                <a:spcPts val="0"/>
              </a:spcBef>
              <a:buClrTx/>
              <a:buFont typeface="Wingdings" pitchFamily="2" charset="2"/>
              <a:buChar char="q"/>
            </a:pPr>
            <a:r>
              <a:rPr lang="en-US" sz="2400" dirty="0" smtClean="0">
                <a:solidFill>
                  <a:schemeClr val="accent3">
                    <a:lumMod val="75000"/>
                  </a:schemeClr>
                </a:solidFill>
                <a:latin typeface="Arial" panose="020B0604020202020204" pitchFamily="34" charset="0"/>
                <a:cs typeface="Arial" panose="020B0604020202020204" pitchFamily="34" charset="0"/>
              </a:rPr>
              <a:t>Parking spaces for persons w/ disabilities</a:t>
            </a:r>
          </a:p>
          <a:p>
            <a:pPr marL="182880">
              <a:spcBef>
                <a:spcPts val="0"/>
              </a:spcBef>
              <a:buClrTx/>
              <a:buFont typeface="Wingdings" pitchFamily="2" charset="2"/>
              <a:buChar char="q"/>
            </a:pPr>
            <a:r>
              <a:rPr lang="en-US" sz="2400" dirty="0" smtClean="0">
                <a:solidFill>
                  <a:schemeClr val="accent4">
                    <a:lumMod val="50000"/>
                  </a:schemeClr>
                </a:solidFill>
                <a:latin typeface="Arial" panose="020B0604020202020204" pitchFamily="34" charset="0"/>
                <a:cs typeface="Arial" panose="020B0604020202020204" pitchFamily="34" charset="0"/>
              </a:rPr>
              <a:t>Large print </a:t>
            </a:r>
            <a:r>
              <a:rPr lang="en-US" sz="2400" dirty="0" err="1" smtClean="0">
                <a:solidFill>
                  <a:schemeClr val="accent4">
                    <a:lumMod val="50000"/>
                  </a:schemeClr>
                </a:solidFill>
                <a:latin typeface="Arial" panose="020B0604020202020204" pitchFamily="34" charset="0"/>
                <a:cs typeface="Arial" panose="020B0604020202020204" pitchFamily="34" charset="0"/>
              </a:rPr>
              <a:t>missalettes</a:t>
            </a:r>
            <a:r>
              <a:rPr lang="en-US" sz="2400" dirty="0" smtClean="0">
                <a:solidFill>
                  <a:schemeClr val="accent4">
                    <a:lumMod val="50000"/>
                  </a:schemeClr>
                </a:solidFill>
                <a:latin typeface="Arial" panose="020B0604020202020204" pitchFamily="34" charset="0"/>
                <a:cs typeface="Arial" panose="020B0604020202020204" pitchFamily="34" charset="0"/>
              </a:rPr>
              <a:t> &amp; listening devices available</a:t>
            </a:r>
            <a:endParaRPr lang="en-US" sz="2400" dirty="0">
              <a:solidFill>
                <a:schemeClr val="accent4">
                  <a:lumMod val="50000"/>
                </a:schemeClr>
              </a:solidFill>
              <a:latin typeface="Arial" panose="020B0604020202020204" pitchFamily="34" charset="0"/>
              <a:cs typeface="Arial" panose="020B0604020202020204" pitchFamily="34" charset="0"/>
            </a:endParaRPr>
          </a:p>
        </p:txBody>
      </p:sp>
      <p:sp>
        <p:nvSpPr>
          <p:cNvPr id="12" name="Content Placeholder 11"/>
          <p:cNvSpPr>
            <a:spLocks noGrp="1"/>
          </p:cNvSpPr>
          <p:nvPr>
            <p:ph sz="half" idx="2"/>
          </p:nvPr>
        </p:nvSpPr>
        <p:spPr>
          <a:xfrm>
            <a:off x="5029200" y="1066800"/>
            <a:ext cx="3904488" cy="5562600"/>
          </a:xfrm>
        </p:spPr>
        <p:txBody>
          <a:bodyPr>
            <a:noAutofit/>
          </a:bodyPr>
          <a:lstStyle/>
          <a:p>
            <a:pPr marL="182880">
              <a:spcBef>
                <a:spcPts val="0"/>
              </a:spcBef>
              <a:buClrTx/>
              <a:buFont typeface="Wingdings" pitchFamily="2" charset="2"/>
              <a:buChar char="q"/>
            </a:pPr>
            <a:r>
              <a:rPr lang="en-US" sz="2400" dirty="0" smtClean="0">
                <a:solidFill>
                  <a:schemeClr val="accent2">
                    <a:lumMod val="75000"/>
                  </a:schemeClr>
                </a:solidFill>
                <a:latin typeface="Arial" pitchFamily="34" charset="0"/>
                <a:cs typeface="Arial" pitchFamily="34" charset="0"/>
              </a:rPr>
              <a:t>Hospitality ministers greet &amp; assist people at all masses</a:t>
            </a:r>
            <a:r>
              <a:rPr lang="en-US" sz="2400" dirty="0" smtClean="0">
                <a:solidFill>
                  <a:schemeClr val="accent4">
                    <a:lumMod val="50000"/>
                  </a:schemeClr>
                </a:solidFill>
                <a:latin typeface="Arial" pitchFamily="34" charset="0"/>
                <a:cs typeface="Arial" pitchFamily="34" charset="0"/>
              </a:rPr>
              <a:t>.</a:t>
            </a:r>
          </a:p>
          <a:p>
            <a:pPr marL="182880">
              <a:spcBef>
                <a:spcPts val="0"/>
              </a:spcBef>
              <a:buClrTx/>
              <a:buFont typeface="Wingdings" pitchFamily="2" charset="2"/>
              <a:buChar char="q"/>
            </a:pPr>
            <a:r>
              <a:rPr lang="en-US" sz="2400" dirty="0" smtClean="0">
                <a:solidFill>
                  <a:schemeClr val="accent5">
                    <a:lumMod val="75000"/>
                  </a:schemeClr>
                </a:solidFill>
                <a:latin typeface="Arial" pitchFamily="34" charset="0"/>
                <a:cs typeface="Arial" pitchFamily="34" charset="0"/>
              </a:rPr>
              <a:t>New parishioners are introduced to the community.</a:t>
            </a:r>
          </a:p>
          <a:p>
            <a:pPr marL="182880">
              <a:spcBef>
                <a:spcPts val="0"/>
              </a:spcBef>
              <a:buClrTx/>
              <a:buFont typeface="Wingdings" pitchFamily="2" charset="2"/>
              <a:buChar char="q"/>
            </a:pPr>
            <a:r>
              <a:rPr lang="en-US" sz="2400" dirty="0" smtClean="0">
                <a:solidFill>
                  <a:schemeClr val="accent3">
                    <a:lumMod val="75000"/>
                  </a:schemeClr>
                </a:solidFill>
                <a:latin typeface="Arial" pitchFamily="34" charset="0"/>
                <a:cs typeface="Arial" pitchFamily="34" charset="0"/>
              </a:rPr>
              <a:t>Our parish includes those who speak other languages.</a:t>
            </a:r>
          </a:p>
          <a:p>
            <a:pPr marL="182880">
              <a:spcBef>
                <a:spcPts val="0"/>
              </a:spcBef>
              <a:buClrTx/>
              <a:buFont typeface="Wingdings" pitchFamily="2" charset="2"/>
              <a:buChar char="q"/>
            </a:pPr>
            <a:r>
              <a:rPr lang="en-US" sz="2400" dirty="0" smtClean="0">
                <a:solidFill>
                  <a:schemeClr val="accent4">
                    <a:lumMod val="50000"/>
                  </a:schemeClr>
                </a:solidFill>
                <a:latin typeface="Arial" pitchFamily="34" charset="0"/>
                <a:cs typeface="Arial" pitchFamily="34" charset="0"/>
              </a:rPr>
              <a:t>We welcome young children, those w/ special needs &amp; persons of all ethnicities.</a:t>
            </a:r>
          </a:p>
          <a:p>
            <a:pPr marL="182880">
              <a:spcBef>
                <a:spcPts val="0"/>
              </a:spcBef>
              <a:buClrTx/>
              <a:buFont typeface="Wingdings" pitchFamily="2" charset="2"/>
              <a:buChar char="q"/>
            </a:pPr>
            <a:r>
              <a:rPr lang="en-US" sz="2400" dirty="0" smtClean="0">
                <a:solidFill>
                  <a:schemeClr val="accent2">
                    <a:lumMod val="75000"/>
                  </a:schemeClr>
                </a:solidFill>
                <a:latin typeface="Arial" pitchFamily="34" charset="0"/>
                <a:cs typeface="Arial" pitchFamily="34" charset="0"/>
              </a:rPr>
              <a:t>We reach out in times of grief.</a:t>
            </a:r>
          </a:p>
        </p:txBody>
      </p:sp>
      <p:cxnSp>
        <p:nvCxnSpPr>
          <p:cNvPr id="6" name="Straight Connector 5"/>
          <p:cNvCxnSpPr/>
          <p:nvPr/>
        </p:nvCxnSpPr>
        <p:spPr>
          <a:xfrm>
            <a:off x="5029200" y="1066800"/>
            <a:ext cx="0" cy="556260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385" decel="100000"/>
                                        <p:tgtEl>
                                          <p:spTgt spid="13">
                                            <p:txEl>
                                              <p:pRg st="0" end="0"/>
                                            </p:txEl>
                                          </p:spTgt>
                                        </p:tgtEl>
                                      </p:cBhvr>
                                    </p:animEffect>
                                    <p:animScale>
                                      <p:cBhvr>
                                        <p:cTn id="8" dur="385" decel="100000"/>
                                        <p:tgtEl>
                                          <p:spTgt spid="13">
                                            <p:txEl>
                                              <p:pRg st="0" end="0"/>
                                            </p:txEl>
                                          </p:spTgt>
                                        </p:tgtEl>
                                      </p:cBhvr>
                                      <p:from x="10000" y="10000"/>
                                      <p:to x="200000" y="450000"/>
                                    </p:animScale>
                                    <p:animScale>
                                      <p:cBhvr>
                                        <p:cTn id="9" dur="615" accel="100000" fill="hold">
                                          <p:stCondLst>
                                            <p:cond delay="385"/>
                                          </p:stCondLst>
                                        </p:cTn>
                                        <p:tgtEl>
                                          <p:spTgt spid="13">
                                            <p:txEl>
                                              <p:pRg st="0" end="0"/>
                                            </p:txEl>
                                          </p:spTgt>
                                        </p:tgtEl>
                                      </p:cBhvr>
                                      <p:from x="200000" y="450000"/>
                                      <p:to x="100000" y="100000"/>
                                    </p:animScale>
                                    <p:set>
                                      <p:cBhvr>
                                        <p:cTn id="10" dur="385" fill="hold"/>
                                        <p:tgtEl>
                                          <p:spTgt spid="13">
                                            <p:txEl>
                                              <p:pRg st="0" end="0"/>
                                            </p:txEl>
                                          </p:spTgt>
                                        </p:tgtEl>
                                        <p:attrNameLst>
                                          <p:attrName>ppt_x</p:attrName>
                                        </p:attrNameLst>
                                      </p:cBhvr>
                                      <p:to>
                                        <p:strVal val="(0.5)"/>
                                      </p:to>
                                    </p:set>
                                    <p:anim from="(0.5)" to="(#ppt_x)" calcmode="lin" valueType="num">
                                      <p:cBhvr>
                                        <p:cTn id="11" dur="615" accel="100000" fill="hold">
                                          <p:stCondLst>
                                            <p:cond delay="385"/>
                                          </p:stCondLst>
                                        </p:cTn>
                                        <p:tgtEl>
                                          <p:spTgt spid="13">
                                            <p:txEl>
                                              <p:pRg st="0" end="0"/>
                                            </p:txEl>
                                          </p:spTgt>
                                        </p:tgtEl>
                                        <p:attrNameLst>
                                          <p:attrName>ppt_x</p:attrName>
                                        </p:attrNameLst>
                                      </p:cBhvr>
                                    </p:anim>
                                    <p:set>
                                      <p:cBhvr>
                                        <p:cTn id="12" dur="385" fill="hold"/>
                                        <p:tgtEl>
                                          <p:spTgt spid="13">
                                            <p:txEl>
                                              <p:pRg st="0" end="0"/>
                                            </p:txEl>
                                          </p:spTgt>
                                        </p:tgtEl>
                                        <p:attrNameLst>
                                          <p:attrName>ppt_y</p:attrName>
                                        </p:attrNameLst>
                                      </p:cBhvr>
                                      <p:to>
                                        <p:strVal val="(#ppt_y+0.4)"/>
                                      </p:to>
                                    </p:set>
                                    <p:anim from="(#ppt_y+0.4)" to="(#ppt_y)" calcmode="lin" valueType="num">
                                      <p:cBhvr>
                                        <p:cTn id="13" dur="615" accel="100000" fill="hold">
                                          <p:stCondLst>
                                            <p:cond delay="385"/>
                                          </p:stCondLst>
                                        </p:cTn>
                                        <p:tgtEl>
                                          <p:spTgt spid="13">
                                            <p:txEl>
                                              <p:pRg st="0" end="0"/>
                                            </p:txEl>
                                          </p:spTgt>
                                        </p:tgtEl>
                                        <p:attrNameLst>
                                          <p:attrName>ppt_y</p:attrName>
                                        </p:attrNameLst>
                                      </p:cBhvr>
                                    </p:anim>
                                  </p:childTnLst>
                                </p:cTn>
                              </p:par>
                            </p:childTnLst>
                          </p:cTn>
                        </p:par>
                        <p:par>
                          <p:cTn id="14" fill="hold">
                            <p:stCondLst>
                              <p:cond delay="1000"/>
                            </p:stCondLst>
                            <p:childTnLst>
                              <p:par>
                                <p:cTn id="15" presetID="51" presetClass="entr" presetSubtype="0" fill="hold" grpId="0" nodeType="after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385" decel="100000"/>
                                        <p:tgtEl>
                                          <p:spTgt spid="13">
                                            <p:txEl>
                                              <p:pRg st="1" end="1"/>
                                            </p:txEl>
                                          </p:spTgt>
                                        </p:tgtEl>
                                      </p:cBhvr>
                                    </p:animEffect>
                                    <p:animScale>
                                      <p:cBhvr>
                                        <p:cTn id="18" dur="385" decel="100000"/>
                                        <p:tgtEl>
                                          <p:spTgt spid="13">
                                            <p:txEl>
                                              <p:pRg st="1" end="1"/>
                                            </p:txEl>
                                          </p:spTgt>
                                        </p:tgtEl>
                                      </p:cBhvr>
                                      <p:from x="10000" y="10000"/>
                                      <p:to x="200000" y="450000"/>
                                    </p:animScale>
                                    <p:animScale>
                                      <p:cBhvr>
                                        <p:cTn id="19" dur="615" accel="100000" fill="hold">
                                          <p:stCondLst>
                                            <p:cond delay="385"/>
                                          </p:stCondLst>
                                        </p:cTn>
                                        <p:tgtEl>
                                          <p:spTgt spid="13">
                                            <p:txEl>
                                              <p:pRg st="1" end="1"/>
                                            </p:txEl>
                                          </p:spTgt>
                                        </p:tgtEl>
                                      </p:cBhvr>
                                      <p:from x="200000" y="450000"/>
                                      <p:to x="100000" y="100000"/>
                                    </p:animScale>
                                    <p:set>
                                      <p:cBhvr>
                                        <p:cTn id="20" dur="385" fill="hold"/>
                                        <p:tgtEl>
                                          <p:spTgt spid="13">
                                            <p:txEl>
                                              <p:pRg st="1" end="1"/>
                                            </p:txEl>
                                          </p:spTgt>
                                        </p:tgtEl>
                                        <p:attrNameLst>
                                          <p:attrName>ppt_x</p:attrName>
                                        </p:attrNameLst>
                                      </p:cBhvr>
                                      <p:to>
                                        <p:strVal val="(0.5)"/>
                                      </p:to>
                                    </p:set>
                                    <p:anim from="(0.5)" to="(#ppt_x)" calcmode="lin" valueType="num">
                                      <p:cBhvr>
                                        <p:cTn id="21" dur="615" accel="100000" fill="hold">
                                          <p:stCondLst>
                                            <p:cond delay="385"/>
                                          </p:stCondLst>
                                        </p:cTn>
                                        <p:tgtEl>
                                          <p:spTgt spid="13">
                                            <p:txEl>
                                              <p:pRg st="1" end="1"/>
                                            </p:txEl>
                                          </p:spTgt>
                                        </p:tgtEl>
                                        <p:attrNameLst>
                                          <p:attrName>ppt_x</p:attrName>
                                        </p:attrNameLst>
                                      </p:cBhvr>
                                    </p:anim>
                                    <p:set>
                                      <p:cBhvr>
                                        <p:cTn id="22" dur="385" fill="hold"/>
                                        <p:tgtEl>
                                          <p:spTgt spid="13">
                                            <p:txEl>
                                              <p:pRg st="1" end="1"/>
                                            </p:txEl>
                                          </p:spTgt>
                                        </p:tgtEl>
                                        <p:attrNameLst>
                                          <p:attrName>ppt_y</p:attrName>
                                        </p:attrNameLst>
                                      </p:cBhvr>
                                      <p:to>
                                        <p:strVal val="(#ppt_y+0.4)"/>
                                      </p:to>
                                    </p:set>
                                    <p:anim from="(#ppt_y+0.4)" to="(#ppt_y)" calcmode="lin" valueType="num">
                                      <p:cBhvr>
                                        <p:cTn id="23" dur="615" accel="100000" fill="hold">
                                          <p:stCondLst>
                                            <p:cond delay="385"/>
                                          </p:stCondLst>
                                        </p:cTn>
                                        <p:tgtEl>
                                          <p:spTgt spid="13">
                                            <p:txEl>
                                              <p:pRg st="1" end="1"/>
                                            </p:txEl>
                                          </p:spTgt>
                                        </p:tgtEl>
                                        <p:attrNameLst>
                                          <p:attrName>ppt_y</p:attrName>
                                        </p:attrNameLst>
                                      </p:cBhvr>
                                    </p:anim>
                                  </p:childTnLst>
                                </p:cTn>
                              </p:par>
                            </p:childTnLst>
                          </p:cTn>
                        </p:par>
                        <p:par>
                          <p:cTn id="24" fill="hold">
                            <p:stCondLst>
                              <p:cond delay="2000"/>
                            </p:stCondLst>
                            <p:childTnLst>
                              <p:par>
                                <p:cTn id="25" presetID="51" presetClass="entr" presetSubtype="0" fill="hold" grpId="0" nodeType="after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385" decel="100000"/>
                                        <p:tgtEl>
                                          <p:spTgt spid="13">
                                            <p:txEl>
                                              <p:pRg st="2" end="2"/>
                                            </p:txEl>
                                          </p:spTgt>
                                        </p:tgtEl>
                                      </p:cBhvr>
                                    </p:animEffect>
                                    <p:animScale>
                                      <p:cBhvr>
                                        <p:cTn id="28" dur="385" decel="100000"/>
                                        <p:tgtEl>
                                          <p:spTgt spid="13">
                                            <p:txEl>
                                              <p:pRg st="2" end="2"/>
                                            </p:txEl>
                                          </p:spTgt>
                                        </p:tgtEl>
                                      </p:cBhvr>
                                      <p:from x="10000" y="10000"/>
                                      <p:to x="200000" y="450000"/>
                                    </p:animScale>
                                    <p:animScale>
                                      <p:cBhvr>
                                        <p:cTn id="29" dur="615" accel="100000" fill="hold">
                                          <p:stCondLst>
                                            <p:cond delay="385"/>
                                          </p:stCondLst>
                                        </p:cTn>
                                        <p:tgtEl>
                                          <p:spTgt spid="13">
                                            <p:txEl>
                                              <p:pRg st="2" end="2"/>
                                            </p:txEl>
                                          </p:spTgt>
                                        </p:tgtEl>
                                      </p:cBhvr>
                                      <p:from x="200000" y="450000"/>
                                      <p:to x="100000" y="100000"/>
                                    </p:animScale>
                                    <p:set>
                                      <p:cBhvr>
                                        <p:cTn id="30" dur="385" fill="hold"/>
                                        <p:tgtEl>
                                          <p:spTgt spid="13">
                                            <p:txEl>
                                              <p:pRg st="2" end="2"/>
                                            </p:txEl>
                                          </p:spTgt>
                                        </p:tgtEl>
                                        <p:attrNameLst>
                                          <p:attrName>ppt_x</p:attrName>
                                        </p:attrNameLst>
                                      </p:cBhvr>
                                      <p:to>
                                        <p:strVal val="(0.5)"/>
                                      </p:to>
                                    </p:set>
                                    <p:anim from="(0.5)" to="(#ppt_x)" calcmode="lin" valueType="num">
                                      <p:cBhvr>
                                        <p:cTn id="31" dur="615" accel="100000" fill="hold">
                                          <p:stCondLst>
                                            <p:cond delay="385"/>
                                          </p:stCondLst>
                                        </p:cTn>
                                        <p:tgtEl>
                                          <p:spTgt spid="13">
                                            <p:txEl>
                                              <p:pRg st="2" end="2"/>
                                            </p:txEl>
                                          </p:spTgt>
                                        </p:tgtEl>
                                        <p:attrNameLst>
                                          <p:attrName>ppt_x</p:attrName>
                                        </p:attrNameLst>
                                      </p:cBhvr>
                                    </p:anim>
                                    <p:set>
                                      <p:cBhvr>
                                        <p:cTn id="32" dur="385" fill="hold"/>
                                        <p:tgtEl>
                                          <p:spTgt spid="13">
                                            <p:txEl>
                                              <p:pRg st="2" end="2"/>
                                            </p:txEl>
                                          </p:spTgt>
                                        </p:tgtEl>
                                        <p:attrNameLst>
                                          <p:attrName>ppt_y</p:attrName>
                                        </p:attrNameLst>
                                      </p:cBhvr>
                                      <p:to>
                                        <p:strVal val="(#ppt_y+0.4)"/>
                                      </p:to>
                                    </p:set>
                                    <p:anim from="(#ppt_y+0.4)" to="(#ppt_y)" calcmode="lin" valueType="num">
                                      <p:cBhvr>
                                        <p:cTn id="33" dur="615" accel="100000" fill="hold">
                                          <p:stCondLst>
                                            <p:cond delay="385"/>
                                          </p:stCondLst>
                                        </p:cTn>
                                        <p:tgtEl>
                                          <p:spTgt spid="13">
                                            <p:txEl>
                                              <p:pRg st="2" end="2"/>
                                            </p:txEl>
                                          </p:spTgt>
                                        </p:tgtEl>
                                        <p:attrNameLst>
                                          <p:attrName>ppt_y</p:attrName>
                                        </p:attrNameLst>
                                      </p:cBhvr>
                                    </p:anim>
                                  </p:childTnLst>
                                </p:cTn>
                              </p:par>
                            </p:childTnLst>
                          </p:cTn>
                        </p:par>
                        <p:par>
                          <p:cTn id="34" fill="hold">
                            <p:stCondLst>
                              <p:cond delay="3000"/>
                            </p:stCondLst>
                            <p:childTnLst>
                              <p:par>
                                <p:cTn id="35" presetID="51" presetClass="entr" presetSubtype="0" fill="hold" grpId="0" nodeType="after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fade">
                                      <p:cBhvr>
                                        <p:cTn id="37" dur="385" decel="100000"/>
                                        <p:tgtEl>
                                          <p:spTgt spid="13">
                                            <p:txEl>
                                              <p:pRg st="3" end="3"/>
                                            </p:txEl>
                                          </p:spTgt>
                                        </p:tgtEl>
                                      </p:cBhvr>
                                    </p:animEffect>
                                    <p:animScale>
                                      <p:cBhvr>
                                        <p:cTn id="38" dur="385" decel="100000"/>
                                        <p:tgtEl>
                                          <p:spTgt spid="13">
                                            <p:txEl>
                                              <p:pRg st="3" end="3"/>
                                            </p:txEl>
                                          </p:spTgt>
                                        </p:tgtEl>
                                      </p:cBhvr>
                                      <p:from x="10000" y="10000"/>
                                      <p:to x="200000" y="450000"/>
                                    </p:animScale>
                                    <p:animScale>
                                      <p:cBhvr>
                                        <p:cTn id="39" dur="615" accel="100000" fill="hold">
                                          <p:stCondLst>
                                            <p:cond delay="385"/>
                                          </p:stCondLst>
                                        </p:cTn>
                                        <p:tgtEl>
                                          <p:spTgt spid="13">
                                            <p:txEl>
                                              <p:pRg st="3" end="3"/>
                                            </p:txEl>
                                          </p:spTgt>
                                        </p:tgtEl>
                                      </p:cBhvr>
                                      <p:from x="200000" y="450000"/>
                                      <p:to x="100000" y="100000"/>
                                    </p:animScale>
                                    <p:set>
                                      <p:cBhvr>
                                        <p:cTn id="40" dur="385" fill="hold"/>
                                        <p:tgtEl>
                                          <p:spTgt spid="13">
                                            <p:txEl>
                                              <p:pRg st="3" end="3"/>
                                            </p:txEl>
                                          </p:spTgt>
                                        </p:tgtEl>
                                        <p:attrNameLst>
                                          <p:attrName>ppt_x</p:attrName>
                                        </p:attrNameLst>
                                      </p:cBhvr>
                                      <p:to>
                                        <p:strVal val="(0.5)"/>
                                      </p:to>
                                    </p:set>
                                    <p:anim from="(0.5)" to="(#ppt_x)" calcmode="lin" valueType="num">
                                      <p:cBhvr>
                                        <p:cTn id="41" dur="615" accel="100000" fill="hold">
                                          <p:stCondLst>
                                            <p:cond delay="385"/>
                                          </p:stCondLst>
                                        </p:cTn>
                                        <p:tgtEl>
                                          <p:spTgt spid="13">
                                            <p:txEl>
                                              <p:pRg st="3" end="3"/>
                                            </p:txEl>
                                          </p:spTgt>
                                        </p:tgtEl>
                                        <p:attrNameLst>
                                          <p:attrName>ppt_x</p:attrName>
                                        </p:attrNameLst>
                                      </p:cBhvr>
                                    </p:anim>
                                    <p:set>
                                      <p:cBhvr>
                                        <p:cTn id="42" dur="385" fill="hold"/>
                                        <p:tgtEl>
                                          <p:spTgt spid="13">
                                            <p:txEl>
                                              <p:pRg st="3" end="3"/>
                                            </p:txEl>
                                          </p:spTgt>
                                        </p:tgtEl>
                                        <p:attrNameLst>
                                          <p:attrName>ppt_y</p:attrName>
                                        </p:attrNameLst>
                                      </p:cBhvr>
                                      <p:to>
                                        <p:strVal val="(#ppt_y+0.4)"/>
                                      </p:to>
                                    </p:set>
                                    <p:anim from="(#ppt_y+0.4)" to="(#ppt_y)" calcmode="lin" valueType="num">
                                      <p:cBhvr>
                                        <p:cTn id="43" dur="615" accel="100000" fill="hold">
                                          <p:stCondLst>
                                            <p:cond delay="385"/>
                                          </p:stCondLst>
                                        </p:cTn>
                                        <p:tgtEl>
                                          <p:spTgt spid="13">
                                            <p:txEl>
                                              <p:pRg st="3" end="3"/>
                                            </p:txEl>
                                          </p:spTgt>
                                        </p:tgtEl>
                                        <p:attrNameLst>
                                          <p:attrName>ppt_y</p:attrName>
                                        </p:attrNameLst>
                                      </p:cBhvr>
                                    </p:anim>
                                  </p:childTnLst>
                                </p:cTn>
                              </p:par>
                            </p:childTnLst>
                          </p:cTn>
                        </p:par>
                        <p:par>
                          <p:cTn id="44" fill="hold">
                            <p:stCondLst>
                              <p:cond delay="4000"/>
                            </p:stCondLst>
                            <p:childTnLst>
                              <p:par>
                                <p:cTn id="45" presetID="51"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385" decel="100000"/>
                                        <p:tgtEl>
                                          <p:spTgt spid="13">
                                            <p:txEl>
                                              <p:pRg st="4" end="4"/>
                                            </p:txEl>
                                          </p:spTgt>
                                        </p:tgtEl>
                                      </p:cBhvr>
                                    </p:animEffect>
                                    <p:animScale>
                                      <p:cBhvr>
                                        <p:cTn id="48" dur="385" decel="100000"/>
                                        <p:tgtEl>
                                          <p:spTgt spid="13">
                                            <p:txEl>
                                              <p:pRg st="4" end="4"/>
                                            </p:txEl>
                                          </p:spTgt>
                                        </p:tgtEl>
                                      </p:cBhvr>
                                      <p:from x="10000" y="10000"/>
                                      <p:to x="200000" y="450000"/>
                                    </p:animScale>
                                    <p:animScale>
                                      <p:cBhvr>
                                        <p:cTn id="49" dur="615" accel="100000" fill="hold">
                                          <p:stCondLst>
                                            <p:cond delay="385"/>
                                          </p:stCondLst>
                                        </p:cTn>
                                        <p:tgtEl>
                                          <p:spTgt spid="13">
                                            <p:txEl>
                                              <p:pRg st="4" end="4"/>
                                            </p:txEl>
                                          </p:spTgt>
                                        </p:tgtEl>
                                      </p:cBhvr>
                                      <p:from x="200000" y="450000"/>
                                      <p:to x="100000" y="100000"/>
                                    </p:animScale>
                                    <p:set>
                                      <p:cBhvr>
                                        <p:cTn id="50" dur="385" fill="hold"/>
                                        <p:tgtEl>
                                          <p:spTgt spid="13">
                                            <p:txEl>
                                              <p:pRg st="4" end="4"/>
                                            </p:txEl>
                                          </p:spTgt>
                                        </p:tgtEl>
                                        <p:attrNameLst>
                                          <p:attrName>ppt_x</p:attrName>
                                        </p:attrNameLst>
                                      </p:cBhvr>
                                      <p:to>
                                        <p:strVal val="(0.5)"/>
                                      </p:to>
                                    </p:set>
                                    <p:anim from="(0.5)" to="(#ppt_x)" calcmode="lin" valueType="num">
                                      <p:cBhvr>
                                        <p:cTn id="51" dur="615" accel="100000" fill="hold">
                                          <p:stCondLst>
                                            <p:cond delay="385"/>
                                          </p:stCondLst>
                                        </p:cTn>
                                        <p:tgtEl>
                                          <p:spTgt spid="13">
                                            <p:txEl>
                                              <p:pRg st="4" end="4"/>
                                            </p:txEl>
                                          </p:spTgt>
                                        </p:tgtEl>
                                        <p:attrNameLst>
                                          <p:attrName>ppt_x</p:attrName>
                                        </p:attrNameLst>
                                      </p:cBhvr>
                                    </p:anim>
                                    <p:set>
                                      <p:cBhvr>
                                        <p:cTn id="52" dur="385" fill="hold"/>
                                        <p:tgtEl>
                                          <p:spTgt spid="13">
                                            <p:txEl>
                                              <p:pRg st="4" end="4"/>
                                            </p:txEl>
                                          </p:spTgt>
                                        </p:tgtEl>
                                        <p:attrNameLst>
                                          <p:attrName>ppt_y</p:attrName>
                                        </p:attrNameLst>
                                      </p:cBhvr>
                                      <p:to>
                                        <p:strVal val="(#ppt_y+0.4)"/>
                                      </p:to>
                                    </p:set>
                                    <p:anim from="(#ppt_y+0.4)" to="(#ppt_y)" calcmode="lin" valueType="num">
                                      <p:cBhvr>
                                        <p:cTn id="53" dur="615" accel="100000" fill="hold">
                                          <p:stCondLst>
                                            <p:cond delay="385"/>
                                          </p:stCondLst>
                                        </p:cTn>
                                        <p:tgtEl>
                                          <p:spTgt spid="13">
                                            <p:txEl>
                                              <p:pRg st="4" end="4"/>
                                            </p:txEl>
                                          </p:spTgt>
                                        </p:tgtEl>
                                        <p:attrNameLst>
                                          <p:attrName>ppt_y</p:attrName>
                                        </p:attrNameLst>
                                      </p:cBhvr>
                                    </p:anim>
                                  </p:childTnLst>
                                </p:cTn>
                              </p:par>
                            </p:childTnLst>
                          </p:cTn>
                        </p:par>
                        <p:par>
                          <p:cTn id="54" fill="hold">
                            <p:stCondLst>
                              <p:cond delay="5000"/>
                            </p:stCondLst>
                            <p:childTnLst>
                              <p:par>
                                <p:cTn id="55" presetID="51" presetClass="entr" presetSubtype="0" fill="hold" grpId="0" nodeType="afterEffect">
                                  <p:stCondLst>
                                    <p:cond delay="0"/>
                                  </p:stCondLst>
                                  <p:childTnLst>
                                    <p:set>
                                      <p:cBhvr>
                                        <p:cTn id="56" dur="1" fill="hold">
                                          <p:stCondLst>
                                            <p:cond delay="0"/>
                                          </p:stCondLst>
                                        </p:cTn>
                                        <p:tgtEl>
                                          <p:spTgt spid="13">
                                            <p:txEl>
                                              <p:pRg st="5" end="5"/>
                                            </p:txEl>
                                          </p:spTgt>
                                        </p:tgtEl>
                                        <p:attrNameLst>
                                          <p:attrName>style.visibility</p:attrName>
                                        </p:attrNameLst>
                                      </p:cBhvr>
                                      <p:to>
                                        <p:strVal val="visible"/>
                                      </p:to>
                                    </p:set>
                                    <p:animEffect transition="in" filter="fade">
                                      <p:cBhvr>
                                        <p:cTn id="57" dur="385" decel="100000"/>
                                        <p:tgtEl>
                                          <p:spTgt spid="13">
                                            <p:txEl>
                                              <p:pRg st="5" end="5"/>
                                            </p:txEl>
                                          </p:spTgt>
                                        </p:tgtEl>
                                      </p:cBhvr>
                                    </p:animEffect>
                                    <p:animScale>
                                      <p:cBhvr>
                                        <p:cTn id="58" dur="385" decel="100000"/>
                                        <p:tgtEl>
                                          <p:spTgt spid="13">
                                            <p:txEl>
                                              <p:pRg st="5" end="5"/>
                                            </p:txEl>
                                          </p:spTgt>
                                        </p:tgtEl>
                                      </p:cBhvr>
                                      <p:from x="10000" y="10000"/>
                                      <p:to x="200000" y="450000"/>
                                    </p:animScale>
                                    <p:animScale>
                                      <p:cBhvr>
                                        <p:cTn id="59" dur="615" accel="100000" fill="hold">
                                          <p:stCondLst>
                                            <p:cond delay="385"/>
                                          </p:stCondLst>
                                        </p:cTn>
                                        <p:tgtEl>
                                          <p:spTgt spid="13">
                                            <p:txEl>
                                              <p:pRg st="5" end="5"/>
                                            </p:txEl>
                                          </p:spTgt>
                                        </p:tgtEl>
                                      </p:cBhvr>
                                      <p:from x="200000" y="450000"/>
                                      <p:to x="100000" y="100000"/>
                                    </p:animScale>
                                    <p:set>
                                      <p:cBhvr>
                                        <p:cTn id="60" dur="385" fill="hold"/>
                                        <p:tgtEl>
                                          <p:spTgt spid="13">
                                            <p:txEl>
                                              <p:pRg st="5" end="5"/>
                                            </p:txEl>
                                          </p:spTgt>
                                        </p:tgtEl>
                                        <p:attrNameLst>
                                          <p:attrName>ppt_x</p:attrName>
                                        </p:attrNameLst>
                                      </p:cBhvr>
                                      <p:to>
                                        <p:strVal val="(0.5)"/>
                                      </p:to>
                                    </p:set>
                                    <p:anim from="(0.5)" to="(#ppt_x)" calcmode="lin" valueType="num">
                                      <p:cBhvr>
                                        <p:cTn id="61" dur="615" accel="100000" fill="hold">
                                          <p:stCondLst>
                                            <p:cond delay="385"/>
                                          </p:stCondLst>
                                        </p:cTn>
                                        <p:tgtEl>
                                          <p:spTgt spid="13">
                                            <p:txEl>
                                              <p:pRg st="5" end="5"/>
                                            </p:txEl>
                                          </p:spTgt>
                                        </p:tgtEl>
                                        <p:attrNameLst>
                                          <p:attrName>ppt_x</p:attrName>
                                        </p:attrNameLst>
                                      </p:cBhvr>
                                    </p:anim>
                                    <p:set>
                                      <p:cBhvr>
                                        <p:cTn id="62" dur="385" fill="hold"/>
                                        <p:tgtEl>
                                          <p:spTgt spid="13">
                                            <p:txEl>
                                              <p:pRg st="5" end="5"/>
                                            </p:txEl>
                                          </p:spTgt>
                                        </p:tgtEl>
                                        <p:attrNameLst>
                                          <p:attrName>ppt_y</p:attrName>
                                        </p:attrNameLst>
                                      </p:cBhvr>
                                      <p:to>
                                        <p:strVal val="(#ppt_y+0.4)"/>
                                      </p:to>
                                    </p:set>
                                    <p:anim from="(#ppt_y+0.4)" to="(#ppt_y)" calcmode="lin" valueType="num">
                                      <p:cBhvr>
                                        <p:cTn id="63" dur="615" accel="100000" fill="hold">
                                          <p:stCondLst>
                                            <p:cond delay="385"/>
                                          </p:stCondLst>
                                        </p:cTn>
                                        <p:tgtEl>
                                          <p:spTgt spid="13">
                                            <p:txEl>
                                              <p:pRg st="5" end="5"/>
                                            </p:txEl>
                                          </p:spTgt>
                                        </p:tgtEl>
                                        <p:attrNameLst>
                                          <p:attrName>ppt_y</p:attrName>
                                        </p:attrNameLst>
                                      </p:cBhvr>
                                    </p:anim>
                                  </p:childTnLst>
                                </p:cTn>
                              </p:par>
                            </p:childTnLst>
                          </p:cTn>
                        </p:par>
                        <p:par>
                          <p:cTn id="64" fill="hold">
                            <p:stCondLst>
                              <p:cond delay="6000"/>
                            </p:stCondLst>
                            <p:childTnLst>
                              <p:par>
                                <p:cTn id="65" presetID="51" presetClass="entr" presetSubtype="0" fill="hold" grpId="0" nodeType="afterEffect">
                                  <p:stCondLst>
                                    <p:cond delay="0"/>
                                  </p:stCondLst>
                                  <p:childTnLst>
                                    <p:set>
                                      <p:cBhvr>
                                        <p:cTn id="66" dur="1" fill="hold">
                                          <p:stCondLst>
                                            <p:cond delay="0"/>
                                          </p:stCondLst>
                                        </p:cTn>
                                        <p:tgtEl>
                                          <p:spTgt spid="12">
                                            <p:txEl>
                                              <p:pRg st="0" end="0"/>
                                            </p:txEl>
                                          </p:spTgt>
                                        </p:tgtEl>
                                        <p:attrNameLst>
                                          <p:attrName>style.visibility</p:attrName>
                                        </p:attrNameLst>
                                      </p:cBhvr>
                                      <p:to>
                                        <p:strVal val="visible"/>
                                      </p:to>
                                    </p:set>
                                    <p:animEffect transition="in" filter="fade">
                                      <p:cBhvr>
                                        <p:cTn id="67" dur="385" decel="100000"/>
                                        <p:tgtEl>
                                          <p:spTgt spid="12">
                                            <p:txEl>
                                              <p:pRg st="0" end="0"/>
                                            </p:txEl>
                                          </p:spTgt>
                                        </p:tgtEl>
                                      </p:cBhvr>
                                    </p:animEffect>
                                    <p:animScale>
                                      <p:cBhvr>
                                        <p:cTn id="68" dur="385" decel="100000"/>
                                        <p:tgtEl>
                                          <p:spTgt spid="12">
                                            <p:txEl>
                                              <p:pRg st="0" end="0"/>
                                            </p:txEl>
                                          </p:spTgt>
                                        </p:tgtEl>
                                      </p:cBhvr>
                                      <p:from x="10000" y="10000"/>
                                      <p:to x="200000" y="450000"/>
                                    </p:animScale>
                                    <p:animScale>
                                      <p:cBhvr>
                                        <p:cTn id="69" dur="615" accel="100000" fill="hold">
                                          <p:stCondLst>
                                            <p:cond delay="385"/>
                                          </p:stCondLst>
                                        </p:cTn>
                                        <p:tgtEl>
                                          <p:spTgt spid="12">
                                            <p:txEl>
                                              <p:pRg st="0" end="0"/>
                                            </p:txEl>
                                          </p:spTgt>
                                        </p:tgtEl>
                                      </p:cBhvr>
                                      <p:from x="200000" y="450000"/>
                                      <p:to x="100000" y="100000"/>
                                    </p:animScale>
                                    <p:set>
                                      <p:cBhvr>
                                        <p:cTn id="70" dur="385" fill="hold"/>
                                        <p:tgtEl>
                                          <p:spTgt spid="12">
                                            <p:txEl>
                                              <p:pRg st="0" end="0"/>
                                            </p:txEl>
                                          </p:spTgt>
                                        </p:tgtEl>
                                        <p:attrNameLst>
                                          <p:attrName>ppt_x</p:attrName>
                                        </p:attrNameLst>
                                      </p:cBhvr>
                                      <p:to>
                                        <p:strVal val="(0.5)"/>
                                      </p:to>
                                    </p:set>
                                    <p:anim from="(0.5)" to="(#ppt_x)" calcmode="lin" valueType="num">
                                      <p:cBhvr>
                                        <p:cTn id="71" dur="615" accel="100000" fill="hold">
                                          <p:stCondLst>
                                            <p:cond delay="385"/>
                                          </p:stCondLst>
                                        </p:cTn>
                                        <p:tgtEl>
                                          <p:spTgt spid="12">
                                            <p:txEl>
                                              <p:pRg st="0" end="0"/>
                                            </p:txEl>
                                          </p:spTgt>
                                        </p:tgtEl>
                                        <p:attrNameLst>
                                          <p:attrName>ppt_x</p:attrName>
                                        </p:attrNameLst>
                                      </p:cBhvr>
                                    </p:anim>
                                    <p:set>
                                      <p:cBhvr>
                                        <p:cTn id="72" dur="385" fill="hold"/>
                                        <p:tgtEl>
                                          <p:spTgt spid="12">
                                            <p:txEl>
                                              <p:pRg st="0" end="0"/>
                                            </p:txEl>
                                          </p:spTgt>
                                        </p:tgtEl>
                                        <p:attrNameLst>
                                          <p:attrName>ppt_y</p:attrName>
                                        </p:attrNameLst>
                                      </p:cBhvr>
                                      <p:to>
                                        <p:strVal val="(#ppt_y+0.4)"/>
                                      </p:to>
                                    </p:set>
                                    <p:anim from="(#ppt_y+0.4)" to="(#ppt_y)" calcmode="lin" valueType="num">
                                      <p:cBhvr>
                                        <p:cTn id="73" dur="615" accel="100000" fill="hold">
                                          <p:stCondLst>
                                            <p:cond delay="385"/>
                                          </p:stCondLst>
                                        </p:cTn>
                                        <p:tgtEl>
                                          <p:spTgt spid="12">
                                            <p:txEl>
                                              <p:pRg st="0" end="0"/>
                                            </p:txEl>
                                          </p:spTgt>
                                        </p:tgtEl>
                                        <p:attrNameLst>
                                          <p:attrName>ppt_y</p:attrName>
                                        </p:attrNameLst>
                                      </p:cBhvr>
                                    </p:anim>
                                  </p:childTnLst>
                                </p:cTn>
                              </p:par>
                            </p:childTnLst>
                          </p:cTn>
                        </p:par>
                        <p:par>
                          <p:cTn id="74" fill="hold">
                            <p:stCondLst>
                              <p:cond delay="7000"/>
                            </p:stCondLst>
                            <p:childTnLst>
                              <p:par>
                                <p:cTn id="75" presetID="51" presetClass="entr" presetSubtype="0" fill="hold" grpId="0" nodeType="afterEffect">
                                  <p:stCondLst>
                                    <p:cond delay="0"/>
                                  </p:stCondLst>
                                  <p:childTnLst>
                                    <p:set>
                                      <p:cBhvr>
                                        <p:cTn id="76" dur="1" fill="hold">
                                          <p:stCondLst>
                                            <p:cond delay="0"/>
                                          </p:stCondLst>
                                        </p:cTn>
                                        <p:tgtEl>
                                          <p:spTgt spid="12">
                                            <p:txEl>
                                              <p:pRg st="1" end="1"/>
                                            </p:txEl>
                                          </p:spTgt>
                                        </p:tgtEl>
                                        <p:attrNameLst>
                                          <p:attrName>style.visibility</p:attrName>
                                        </p:attrNameLst>
                                      </p:cBhvr>
                                      <p:to>
                                        <p:strVal val="visible"/>
                                      </p:to>
                                    </p:set>
                                    <p:animEffect transition="in" filter="fade">
                                      <p:cBhvr>
                                        <p:cTn id="77" dur="385" decel="100000"/>
                                        <p:tgtEl>
                                          <p:spTgt spid="12">
                                            <p:txEl>
                                              <p:pRg st="1" end="1"/>
                                            </p:txEl>
                                          </p:spTgt>
                                        </p:tgtEl>
                                      </p:cBhvr>
                                    </p:animEffect>
                                    <p:animScale>
                                      <p:cBhvr>
                                        <p:cTn id="78" dur="385" decel="100000"/>
                                        <p:tgtEl>
                                          <p:spTgt spid="12">
                                            <p:txEl>
                                              <p:pRg st="1" end="1"/>
                                            </p:txEl>
                                          </p:spTgt>
                                        </p:tgtEl>
                                      </p:cBhvr>
                                      <p:from x="10000" y="10000"/>
                                      <p:to x="200000" y="450000"/>
                                    </p:animScale>
                                    <p:animScale>
                                      <p:cBhvr>
                                        <p:cTn id="79" dur="615" accel="100000" fill="hold">
                                          <p:stCondLst>
                                            <p:cond delay="385"/>
                                          </p:stCondLst>
                                        </p:cTn>
                                        <p:tgtEl>
                                          <p:spTgt spid="12">
                                            <p:txEl>
                                              <p:pRg st="1" end="1"/>
                                            </p:txEl>
                                          </p:spTgt>
                                        </p:tgtEl>
                                      </p:cBhvr>
                                      <p:from x="200000" y="450000"/>
                                      <p:to x="100000" y="100000"/>
                                    </p:animScale>
                                    <p:set>
                                      <p:cBhvr>
                                        <p:cTn id="80" dur="385" fill="hold"/>
                                        <p:tgtEl>
                                          <p:spTgt spid="12">
                                            <p:txEl>
                                              <p:pRg st="1" end="1"/>
                                            </p:txEl>
                                          </p:spTgt>
                                        </p:tgtEl>
                                        <p:attrNameLst>
                                          <p:attrName>ppt_x</p:attrName>
                                        </p:attrNameLst>
                                      </p:cBhvr>
                                      <p:to>
                                        <p:strVal val="(0.5)"/>
                                      </p:to>
                                    </p:set>
                                    <p:anim from="(0.5)" to="(#ppt_x)" calcmode="lin" valueType="num">
                                      <p:cBhvr>
                                        <p:cTn id="81" dur="615" accel="100000" fill="hold">
                                          <p:stCondLst>
                                            <p:cond delay="385"/>
                                          </p:stCondLst>
                                        </p:cTn>
                                        <p:tgtEl>
                                          <p:spTgt spid="12">
                                            <p:txEl>
                                              <p:pRg st="1" end="1"/>
                                            </p:txEl>
                                          </p:spTgt>
                                        </p:tgtEl>
                                        <p:attrNameLst>
                                          <p:attrName>ppt_x</p:attrName>
                                        </p:attrNameLst>
                                      </p:cBhvr>
                                    </p:anim>
                                    <p:set>
                                      <p:cBhvr>
                                        <p:cTn id="82" dur="385" fill="hold"/>
                                        <p:tgtEl>
                                          <p:spTgt spid="12">
                                            <p:txEl>
                                              <p:pRg st="1" end="1"/>
                                            </p:txEl>
                                          </p:spTgt>
                                        </p:tgtEl>
                                        <p:attrNameLst>
                                          <p:attrName>ppt_y</p:attrName>
                                        </p:attrNameLst>
                                      </p:cBhvr>
                                      <p:to>
                                        <p:strVal val="(#ppt_y+0.4)"/>
                                      </p:to>
                                    </p:set>
                                    <p:anim from="(#ppt_y+0.4)" to="(#ppt_y)" calcmode="lin" valueType="num">
                                      <p:cBhvr>
                                        <p:cTn id="83" dur="615" accel="100000" fill="hold">
                                          <p:stCondLst>
                                            <p:cond delay="385"/>
                                          </p:stCondLst>
                                        </p:cTn>
                                        <p:tgtEl>
                                          <p:spTgt spid="12">
                                            <p:txEl>
                                              <p:pRg st="1" end="1"/>
                                            </p:txEl>
                                          </p:spTgt>
                                        </p:tgtEl>
                                        <p:attrNameLst>
                                          <p:attrName>ppt_y</p:attrName>
                                        </p:attrNameLst>
                                      </p:cBhvr>
                                    </p:anim>
                                  </p:childTnLst>
                                </p:cTn>
                              </p:par>
                            </p:childTnLst>
                          </p:cTn>
                        </p:par>
                        <p:par>
                          <p:cTn id="84" fill="hold">
                            <p:stCondLst>
                              <p:cond delay="8000"/>
                            </p:stCondLst>
                            <p:childTnLst>
                              <p:par>
                                <p:cTn id="85" presetID="51" presetClass="entr" presetSubtype="0" fill="hold" grpId="0" nodeType="afterEffect">
                                  <p:stCondLst>
                                    <p:cond delay="0"/>
                                  </p:stCondLst>
                                  <p:childTnLst>
                                    <p:set>
                                      <p:cBhvr>
                                        <p:cTn id="86" dur="1" fill="hold">
                                          <p:stCondLst>
                                            <p:cond delay="0"/>
                                          </p:stCondLst>
                                        </p:cTn>
                                        <p:tgtEl>
                                          <p:spTgt spid="12">
                                            <p:txEl>
                                              <p:pRg st="2" end="2"/>
                                            </p:txEl>
                                          </p:spTgt>
                                        </p:tgtEl>
                                        <p:attrNameLst>
                                          <p:attrName>style.visibility</p:attrName>
                                        </p:attrNameLst>
                                      </p:cBhvr>
                                      <p:to>
                                        <p:strVal val="visible"/>
                                      </p:to>
                                    </p:set>
                                    <p:animEffect transition="in" filter="fade">
                                      <p:cBhvr>
                                        <p:cTn id="87" dur="385" decel="100000"/>
                                        <p:tgtEl>
                                          <p:spTgt spid="12">
                                            <p:txEl>
                                              <p:pRg st="2" end="2"/>
                                            </p:txEl>
                                          </p:spTgt>
                                        </p:tgtEl>
                                      </p:cBhvr>
                                    </p:animEffect>
                                    <p:animScale>
                                      <p:cBhvr>
                                        <p:cTn id="88" dur="385" decel="100000"/>
                                        <p:tgtEl>
                                          <p:spTgt spid="12">
                                            <p:txEl>
                                              <p:pRg st="2" end="2"/>
                                            </p:txEl>
                                          </p:spTgt>
                                        </p:tgtEl>
                                      </p:cBhvr>
                                      <p:from x="10000" y="10000"/>
                                      <p:to x="200000" y="450000"/>
                                    </p:animScale>
                                    <p:animScale>
                                      <p:cBhvr>
                                        <p:cTn id="89" dur="615" accel="100000" fill="hold">
                                          <p:stCondLst>
                                            <p:cond delay="385"/>
                                          </p:stCondLst>
                                        </p:cTn>
                                        <p:tgtEl>
                                          <p:spTgt spid="12">
                                            <p:txEl>
                                              <p:pRg st="2" end="2"/>
                                            </p:txEl>
                                          </p:spTgt>
                                        </p:tgtEl>
                                      </p:cBhvr>
                                      <p:from x="200000" y="450000"/>
                                      <p:to x="100000" y="100000"/>
                                    </p:animScale>
                                    <p:set>
                                      <p:cBhvr>
                                        <p:cTn id="90" dur="385" fill="hold"/>
                                        <p:tgtEl>
                                          <p:spTgt spid="12">
                                            <p:txEl>
                                              <p:pRg st="2" end="2"/>
                                            </p:txEl>
                                          </p:spTgt>
                                        </p:tgtEl>
                                        <p:attrNameLst>
                                          <p:attrName>ppt_x</p:attrName>
                                        </p:attrNameLst>
                                      </p:cBhvr>
                                      <p:to>
                                        <p:strVal val="(0.5)"/>
                                      </p:to>
                                    </p:set>
                                    <p:anim from="(0.5)" to="(#ppt_x)" calcmode="lin" valueType="num">
                                      <p:cBhvr>
                                        <p:cTn id="91" dur="615" accel="100000" fill="hold">
                                          <p:stCondLst>
                                            <p:cond delay="385"/>
                                          </p:stCondLst>
                                        </p:cTn>
                                        <p:tgtEl>
                                          <p:spTgt spid="12">
                                            <p:txEl>
                                              <p:pRg st="2" end="2"/>
                                            </p:txEl>
                                          </p:spTgt>
                                        </p:tgtEl>
                                        <p:attrNameLst>
                                          <p:attrName>ppt_x</p:attrName>
                                        </p:attrNameLst>
                                      </p:cBhvr>
                                    </p:anim>
                                    <p:set>
                                      <p:cBhvr>
                                        <p:cTn id="92" dur="385" fill="hold"/>
                                        <p:tgtEl>
                                          <p:spTgt spid="12">
                                            <p:txEl>
                                              <p:pRg st="2" end="2"/>
                                            </p:txEl>
                                          </p:spTgt>
                                        </p:tgtEl>
                                        <p:attrNameLst>
                                          <p:attrName>ppt_y</p:attrName>
                                        </p:attrNameLst>
                                      </p:cBhvr>
                                      <p:to>
                                        <p:strVal val="(#ppt_y+0.4)"/>
                                      </p:to>
                                    </p:set>
                                    <p:anim from="(#ppt_y+0.4)" to="(#ppt_y)" calcmode="lin" valueType="num">
                                      <p:cBhvr>
                                        <p:cTn id="93" dur="615" accel="100000" fill="hold">
                                          <p:stCondLst>
                                            <p:cond delay="385"/>
                                          </p:stCondLst>
                                        </p:cTn>
                                        <p:tgtEl>
                                          <p:spTgt spid="12">
                                            <p:txEl>
                                              <p:pRg st="2" end="2"/>
                                            </p:txEl>
                                          </p:spTgt>
                                        </p:tgtEl>
                                        <p:attrNameLst>
                                          <p:attrName>ppt_y</p:attrName>
                                        </p:attrNameLst>
                                      </p:cBhvr>
                                    </p:anim>
                                  </p:childTnLst>
                                </p:cTn>
                              </p:par>
                            </p:childTnLst>
                          </p:cTn>
                        </p:par>
                        <p:par>
                          <p:cTn id="94" fill="hold">
                            <p:stCondLst>
                              <p:cond delay="9000"/>
                            </p:stCondLst>
                            <p:childTnLst>
                              <p:par>
                                <p:cTn id="95" presetID="51" presetClass="entr" presetSubtype="0" fill="hold" grpId="0" nodeType="afterEffect">
                                  <p:stCondLst>
                                    <p:cond delay="0"/>
                                  </p:stCondLst>
                                  <p:childTnLst>
                                    <p:set>
                                      <p:cBhvr>
                                        <p:cTn id="96" dur="1" fill="hold">
                                          <p:stCondLst>
                                            <p:cond delay="0"/>
                                          </p:stCondLst>
                                        </p:cTn>
                                        <p:tgtEl>
                                          <p:spTgt spid="12">
                                            <p:txEl>
                                              <p:pRg st="3" end="3"/>
                                            </p:txEl>
                                          </p:spTgt>
                                        </p:tgtEl>
                                        <p:attrNameLst>
                                          <p:attrName>style.visibility</p:attrName>
                                        </p:attrNameLst>
                                      </p:cBhvr>
                                      <p:to>
                                        <p:strVal val="visible"/>
                                      </p:to>
                                    </p:set>
                                    <p:animEffect transition="in" filter="fade">
                                      <p:cBhvr>
                                        <p:cTn id="97" dur="385" decel="100000"/>
                                        <p:tgtEl>
                                          <p:spTgt spid="12">
                                            <p:txEl>
                                              <p:pRg st="3" end="3"/>
                                            </p:txEl>
                                          </p:spTgt>
                                        </p:tgtEl>
                                      </p:cBhvr>
                                    </p:animEffect>
                                    <p:animScale>
                                      <p:cBhvr>
                                        <p:cTn id="98" dur="385" decel="100000"/>
                                        <p:tgtEl>
                                          <p:spTgt spid="12">
                                            <p:txEl>
                                              <p:pRg st="3" end="3"/>
                                            </p:txEl>
                                          </p:spTgt>
                                        </p:tgtEl>
                                      </p:cBhvr>
                                      <p:from x="10000" y="10000"/>
                                      <p:to x="200000" y="450000"/>
                                    </p:animScale>
                                    <p:animScale>
                                      <p:cBhvr>
                                        <p:cTn id="99" dur="615" accel="100000" fill="hold">
                                          <p:stCondLst>
                                            <p:cond delay="385"/>
                                          </p:stCondLst>
                                        </p:cTn>
                                        <p:tgtEl>
                                          <p:spTgt spid="12">
                                            <p:txEl>
                                              <p:pRg st="3" end="3"/>
                                            </p:txEl>
                                          </p:spTgt>
                                        </p:tgtEl>
                                      </p:cBhvr>
                                      <p:from x="200000" y="450000"/>
                                      <p:to x="100000" y="100000"/>
                                    </p:animScale>
                                    <p:set>
                                      <p:cBhvr>
                                        <p:cTn id="100" dur="385" fill="hold"/>
                                        <p:tgtEl>
                                          <p:spTgt spid="12">
                                            <p:txEl>
                                              <p:pRg st="3" end="3"/>
                                            </p:txEl>
                                          </p:spTgt>
                                        </p:tgtEl>
                                        <p:attrNameLst>
                                          <p:attrName>ppt_x</p:attrName>
                                        </p:attrNameLst>
                                      </p:cBhvr>
                                      <p:to>
                                        <p:strVal val="(0.5)"/>
                                      </p:to>
                                    </p:set>
                                    <p:anim from="(0.5)" to="(#ppt_x)" calcmode="lin" valueType="num">
                                      <p:cBhvr>
                                        <p:cTn id="101" dur="615" accel="100000" fill="hold">
                                          <p:stCondLst>
                                            <p:cond delay="385"/>
                                          </p:stCondLst>
                                        </p:cTn>
                                        <p:tgtEl>
                                          <p:spTgt spid="12">
                                            <p:txEl>
                                              <p:pRg st="3" end="3"/>
                                            </p:txEl>
                                          </p:spTgt>
                                        </p:tgtEl>
                                        <p:attrNameLst>
                                          <p:attrName>ppt_x</p:attrName>
                                        </p:attrNameLst>
                                      </p:cBhvr>
                                    </p:anim>
                                    <p:set>
                                      <p:cBhvr>
                                        <p:cTn id="102" dur="385" fill="hold"/>
                                        <p:tgtEl>
                                          <p:spTgt spid="12">
                                            <p:txEl>
                                              <p:pRg st="3" end="3"/>
                                            </p:txEl>
                                          </p:spTgt>
                                        </p:tgtEl>
                                        <p:attrNameLst>
                                          <p:attrName>ppt_y</p:attrName>
                                        </p:attrNameLst>
                                      </p:cBhvr>
                                      <p:to>
                                        <p:strVal val="(#ppt_y+0.4)"/>
                                      </p:to>
                                    </p:set>
                                    <p:anim from="(#ppt_y+0.4)" to="(#ppt_y)" calcmode="lin" valueType="num">
                                      <p:cBhvr>
                                        <p:cTn id="103" dur="615" accel="100000" fill="hold">
                                          <p:stCondLst>
                                            <p:cond delay="385"/>
                                          </p:stCondLst>
                                        </p:cTn>
                                        <p:tgtEl>
                                          <p:spTgt spid="12">
                                            <p:txEl>
                                              <p:pRg st="3" end="3"/>
                                            </p:txEl>
                                          </p:spTgt>
                                        </p:tgtEl>
                                        <p:attrNameLst>
                                          <p:attrName>ppt_y</p:attrName>
                                        </p:attrNameLst>
                                      </p:cBhvr>
                                    </p:anim>
                                  </p:childTnLst>
                                </p:cTn>
                              </p:par>
                            </p:childTnLst>
                          </p:cTn>
                        </p:par>
                        <p:par>
                          <p:cTn id="104" fill="hold">
                            <p:stCondLst>
                              <p:cond delay="10000"/>
                            </p:stCondLst>
                            <p:childTnLst>
                              <p:par>
                                <p:cTn id="105" presetID="51" presetClass="entr" presetSubtype="0" fill="hold" grpId="0" nodeType="afterEffect">
                                  <p:stCondLst>
                                    <p:cond delay="0"/>
                                  </p:stCondLst>
                                  <p:childTnLst>
                                    <p:set>
                                      <p:cBhvr>
                                        <p:cTn id="106" dur="1" fill="hold">
                                          <p:stCondLst>
                                            <p:cond delay="0"/>
                                          </p:stCondLst>
                                        </p:cTn>
                                        <p:tgtEl>
                                          <p:spTgt spid="12">
                                            <p:txEl>
                                              <p:pRg st="4" end="4"/>
                                            </p:txEl>
                                          </p:spTgt>
                                        </p:tgtEl>
                                        <p:attrNameLst>
                                          <p:attrName>style.visibility</p:attrName>
                                        </p:attrNameLst>
                                      </p:cBhvr>
                                      <p:to>
                                        <p:strVal val="visible"/>
                                      </p:to>
                                    </p:set>
                                    <p:animEffect transition="in" filter="fade">
                                      <p:cBhvr>
                                        <p:cTn id="107" dur="385" decel="100000"/>
                                        <p:tgtEl>
                                          <p:spTgt spid="12">
                                            <p:txEl>
                                              <p:pRg st="4" end="4"/>
                                            </p:txEl>
                                          </p:spTgt>
                                        </p:tgtEl>
                                      </p:cBhvr>
                                    </p:animEffect>
                                    <p:animScale>
                                      <p:cBhvr>
                                        <p:cTn id="108" dur="385" decel="100000"/>
                                        <p:tgtEl>
                                          <p:spTgt spid="12">
                                            <p:txEl>
                                              <p:pRg st="4" end="4"/>
                                            </p:txEl>
                                          </p:spTgt>
                                        </p:tgtEl>
                                      </p:cBhvr>
                                      <p:from x="10000" y="10000"/>
                                      <p:to x="200000" y="450000"/>
                                    </p:animScale>
                                    <p:animScale>
                                      <p:cBhvr>
                                        <p:cTn id="109" dur="615" accel="100000" fill="hold">
                                          <p:stCondLst>
                                            <p:cond delay="385"/>
                                          </p:stCondLst>
                                        </p:cTn>
                                        <p:tgtEl>
                                          <p:spTgt spid="12">
                                            <p:txEl>
                                              <p:pRg st="4" end="4"/>
                                            </p:txEl>
                                          </p:spTgt>
                                        </p:tgtEl>
                                      </p:cBhvr>
                                      <p:from x="200000" y="450000"/>
                                      <p:to x="100000" y="100000"/>
                                    </p:animScale>
                                    <p:set>
                                      <p:cBhvr>
                                        <p:cTn id="110" dur="385" fill="hold"/>
                                        <p:tgtEl>
                                          <p:spTgt spid="12">
                                            <p:txEl>
                                              <p:pRg st="4" end="4"/>
                                            </p:txEl>
                                          </p:spTgt>
                                        </p:tgtEl>
                                        <p:attrNameLst>
                                          <p:attrName>ppt_x</p:attrName>
                                        </p:attrNameLst>
                                      </p:cBhvr>
                                      <p:to>
                                        <p:strVal val="(0.5)"/>
                                      </p:to>
                                    </p:set>
                                    <p:anim from="(0.5)" to="(#ppt_x)" calcmode="lin" valueType="num">
                                      <p:cBhvr>
                                        <p:cTn id="111" dur="615" accel="100000" fill="hold">
                                          <p:stCondLst>
                                            <p:cond delay="385"/>
                                          </p:stCondLst>
                                        </p:cTn>
                                        <p:tgtEl>
                                          <p:spTgt spid="12">
                                            <p:txEl>
                                              <p:pRg st="4" end="4"/>
                                            </p:txEl>
                                          </p:spTgt>
                                        </p:tgtEl>
                                        <p:attrNameLst>
                                          <p:attrName>ppt_x</p:attrName>
                                        </p:attrNameLst>
                                      </p:cBhvr>
                                    </p:anim>
                                    <p:set>
                                      <p:cBhvr>
                                        <p:cTn id="112" dur="385" fill="hold"/>
                                        <p:tgtEl>
                                          <p:spTgt spid="12">
                                            <p:txEl>
                                              <p:pRg st="4" end="4"/>
                                            </p:txEl>
                                          </p:spTgt>
                                        </p:tgtEl>
                                        <p:attrNameLst>
                                          <p:attrName>ppt_y</p:attrName>
                                        </p:attrNameLst>
                                      </p:cBhvr>
                                      <p:to>
                                        <p:strVal val="(#ppt_y+0.4)"/>
                                      </p:to>
                                    </p:set>
                                    <p:anim from="(#ppt_y+0.4)" to="(#ppt_y)" calcmode="lin" valueType="num">
                                      <p:cBhvr>
                                        <p:cTn id="113" dur="615" accel="100000" fill="hold">
                                          <p:stCondLst>
                                            <p:cond delay="385"/>
                                          </p:stCondLst>
                                        </p:cTn>
                                        <p:tgtEl>
                                          <p:spTgt spid="12">
                                            <p:txEl>
                                              <p:pRg st="4" end="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solidFill>
                  <a:schemeClr val="accent1">
                    <a:lumMod val="75000"/>
                  </a:schemeClr>
                </a:solidFill>
                <a:effectLst/>
              </a:rPr>
              <a:t>How do we improve?</a:t>
            </a:r>
            <a:endParaRPr lang="en-US" b="0" dirty="0">
              <a:solidFill>
                <a:schemeClr val="accent1">
                  <a:lumMod val="75000"/>
                </a:schemeClr>
              </a:solidFill>
              <a:effectLst/>
            </a:endParaRPr>
          </a:p>
        </p:txBody>
      </p:sp>
      <p:sp>
        <p:nvSpPr>
          <p:cNvPr id="3" name="Content Placeholder 2"/>
          <p:cNvSpPr>
            <a:spLocks noGrp="1"/>
          </p:cNvSpPr>
          <p:nvPr>
            <p:ph idx="1"/>
          </p:nvPr>
        </p:nvSpPr>
        <p:spPr/>
        <p:txBody>
          <a:bodyPr>
            <a:normAutofit/>
          </a:bodyPr>
          <a:lstStyle/>
          <a:p>
            <a:r>
              <a:rPr lang="en-US" sz="2600" dirty="0" smtClean="0">
                <a:solidFill>
                  <a:schemeClr val="accent6"/>
                </a:solidFill>
              </a:rPr>
              <a:t>Campus Tour by Buildings and Grounds Team, Disabilities Advocate and Parish Staff</a:t>
            </a:r>
          </a:p>
          <a:p>
            <a:r>
              <a:rPr lang="en-US" sz="2600" dirty="0" smtClean="0">
                <a:solidFill>
                  <a:schemeClr val="accent5">
                    <a:lumMod val="75000"/>
                  </a:schemeClr>
                </a:solidFill>
              </a:rPr>
              <a:t>National Catholic Partnership on Disabilities (www.ncpd.org)</a:t>
            </a:r>
          </a:p>
          <a:p>
            <a:r>
              <a:rPr lang="en-US" sz="2600" dirty="0" smtClean="0">
                <a:solidFill>
                  <a:schemeClr val="accent3">
                    <a:lumMod val="50000"/>
                  </a:schemeClr>
                </a:solidFill>
              </a:rPr>
              <a:t>Surveys in the Toolkit</a:t>
            </a:r>
          </a:p>
          <a:p>
            <a:r>
              <a:rPr lang="en-US" sz="2600" dirty="0" smtClean="0">
                <a:solidFill>
                  <a:schemeClr val="accent2">
                    <a:lumMod val="50000"/>
                  </a:schemeClr>
                </a:solidFill>
              </a:rPr>
              <a:t>Survey your parishioners</a:t>
            </a:r>
          </a:p>
          <a:p>
            <a:endParaRPr lang="en-US" dirty="0"/>
          </a:p>
        </p:txBody>
      </p:sp>
      <p:pic>
        <p:nvPicPr>
          <p:cNvPr id="4" name="Picture 4" descr="C:\Users\brudolph\AppData\Local\Microsoft\Windows\Temporary Internet Files\Content.IE5\MOJ3CXK9\MP900448492[1].jpg"/>
          <p:cNvPicPr>
            <a:picLocks noChangeAspect="1" noChangeArrowheads="1"/>
          </p:cNvPicPr>
          <p:nvPr/>
        </p:nvPicPr>
        <p:blipFill>
          <a:blip r:embed="rId3" cstate="print"/>
          <a:srcRect/>
          <a:stretch>
            <a:fillRect/>
          </a:stretch>
        </p:blipFill>
        <p:spPr bwMode="auto">
          <a:xfrm>
            <a:off x="4267200" y="4495800"/>
            <a:ext cx="2362200" cy="2024743"/>
          </a:xfrm>
          <a:prstGeom prst="rect">
            <a:avLst/>
          </a:prstGeom>
          <a:noFill/>
        </p:spPr>
      </p:pic>
      <p:pic>
        <p:nvPicPr>
          <p:cNvPr id="5" name="Picture 2" descr="C:\Users\brudolph\AppData\Local\Microsoft\Windows\Temporary Internet Files\Content.IE5\Y536Z0WQ\MC900023470[1].wmf"/>
          <p:cNvPicPr>
            <a:picLocks noChangeAspect="1" noChangeArrowheads="1"/>
          </p:cNvPicPr>
          <p:nvPr/>
        </p:nvPicPr>
        <p:blipFill>
          <a:blip r:embed="rId4" cstate="print"/>
          <a:srcRect/>
          <a:stretch>
            <a:fillRect/>
          </a:stretch>
        </p:blipFill>
        <p:spPr bwMode="auto">
          <a:xfrm>
            <a:off x="1524000" y="4595019"/>
            <a:ext cx="1953103" cy="1782762"/>
          </a:xfrm>
          <a:prstGeom prst="rect">
            <a:avLst/>
          </a:prstGeom>
          <a:noFill/>
        </p:spPr>
      </p:pic>
      <p:pic>
        <p:nvPicPr>
          <p:cNvPr id="9218" name="Picture 2" descr="C:\Users\brudolph\AppData\Local\Microsoft\Windows\Temporary Internet Files\Content.IE5\P8SCNJXG\signpost[1].gif"/>
          <p:cNvPicPr>
            <a:picLocks noChangeAspect="1" noChangeArrowheads="1"/>
          </p:cNvPicPr>
          <p:nvPr/>
        </p:nvPicPr>
        <p:blipFill>
          <a:blip r:embed="rId5" cstate="print"/>
          <a:srcRect/>
          <a:stretch>
            <a:fillRect/>
          </a:stretch>
        </p:blipFill>
        <p:spPr bwMode="auto">
          <a:xfrm>
            <a:off x="7162800" y="2971800"/>
            <a:ext cx="1519311"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10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ox(in)">
                                      <p:cBhvr>
                                        <p:cTn id="23" dur="1000"/>
                                        <p:tgtEl>
                                          <p:spTgt spid="3">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par>
                          <p:cTn id="27" fill="hold">
                            <p:stCondLst>
                              <p:cond delay="1000"/>
                            </p:stCondLst>
                            <p:childTnLst>
                              <p:par>
                                <p:cTn id="28" presetID="4" presetClass="entr" presetSubtype="16"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ox(in)">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429000"/>
            <a:ext cx="6400800" cy="2286000"/>
          </a:xfrm>
        </p:spPr>
        <p:txBody>
          <a:bodyPr/>
          <a:lstStyle/>
          <a:p>
            <a:r>
              <a:rPr lang="en-US" dirty="0" smtClean="0"/>
              <a:t>Particular</a:t>
            </a:r>
            <a:br>
              <a:rPr lang="en-US" dirty="0" smtClean="0"/>
            </a:br>
            <a:r>
              <a:rPr lang="en-US" dirty="0" smtClean="0"/>
              <a:t>Ministries of</a:t>
            </a:r>
            <a:br>
              <a:rPr lang="en-US" dirty="0" smtClean="0"/>
            </a:br>
            <a:r>
              <a:rPr lang="en-US" dirty="0" smtClean="0"/>
              <a:t>Hospitality</a:t>
            </a:r>
            <a:endParaRPr lang="en-US" dirty="0"/>
          </a:p>
        </p:txBody>
      </p:sp>
      <p:sp>
        <p:nvSpPr>
          <p:cNvPr id="1026" name="AutoShape 2" descr="Image result for welc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Related image"/>
          <p:cNvPicPr>
            <a:picLocks noChangeAspect="1" noChangeArrowheads="1"/>
          </p:cNvPicPr>
          <p:nvPr/>
        </p:nvPicPr>
        <p:blipFill>
          <a:blip r:embed="rId3" cstate="print"/>
          <a:srcRect/>
          <a:stretch>
            <a:fillRect/>
          </a:stretch>
        </p:blipFill>
        <p:spPr bwMode="auto">
          <a:xfrm>
            <a:off x="2514600" y="990600"/>
            <a:ext cx="3762375" cy="213360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295400" y="228600"/>
            <a:ext cx="7498080" cy="1143000"/>
          </a:xfrm>
        </p:spPr>
        <p:txBody>
          <a:bodyPr/>
          <a:lstStyle/>
          <a:p>
            <a:pPr algn="ctr"/>
            <a:r>
              <a:rPr lang="en-US" dirty="0" smtClean="0">
                <a:solidFill>
                  <a:schemeClr val="accent1">
                    <a:lumMod val="75000"/>
                  </a:schemeClr>
                </a:solidFill>
                <a:effectLst/>
              </a:rPr>
              <a:t>1. Greeters   &amp;     2. Ushers</a:t>
            </a:r>
            <a:endParaRPr lang="en-US" dirty="0">
              <a:solidFill>
                <a:schemeClr val="accent1">
                  <a:lumMod val="75000"/>
                </a:schemeClr>
              </a:solidFill>
              <a:effectLst/>
            </a:endParaRPr>
          </a:p>
        </p:txBody>
      </p:sp>
      <p:sp>
        <p:nvSpPr>
          <p:cNvPr id="21506" name="AutoShape 2" descr="Image result for gree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Image result for gree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0" name="AutoShape 6" descr="Image result for gree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4" name="Picture 2" descr="Image result for greeters at church"/>
          <p:cNvPicPr>
            <a:picLocks noChangeAspect="1" noChangeArrowheads="1"/>
          </p:cNvPicPr>
          <p:nvPr/>
        </p:nvPicPr>
        <p:blipFill>
          <a:blip r:embed="rId3" cstate="print"/>
          <a:srcRect/>
          <a:stretch>
            <a:fillRect/>
          </a:stretch>
        </p:blipFill>
        <p:spPr bwMode="auto">
          <a:xfrm>
            <a:off x="381000" y="1524000"/>
            <a:ext cx="4114800" cy="4800600"/>
          </a:xfrm>
          <a:prstGeom prst="rect">
            <a:avLst/>
          </a:prstGeom>
          <a:noFill/>
        </p:spPr>
      </p:pic>
      <p:pic>
        <p:nvPicPr>
          <p:cNvPr id="28676" name="Picture 4" descr="Image result for ushers at church"/>
          <p:cNvPicPr>
            <a:picLocks noChangeAspect="1" noChangeArrowheads="1"/>
          </p:cNvPicPr>
          <p:nvPr/>
        </p:nvPicPr>
        <p:blipFill>
          <a:blip r:embed="rId4" cstate="print"/>
          <a:srcRect/>
          <a:stretch>
            <a:fillRect/>
          </a:stretch>
        </p:blipFill>
        <p:spPr bwMode="auto">
          <a:xfrm>
            <a:off x="4953000" y="1752600"/>
            <a:ext cx="3962400"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0-#ppt_w/2"/>
                                          </p:val>
                                        </p:tav>
                                        <p:tav tm="100000">
                                          <p:val>
                                            <p:strVal val="#ppt_x"/>
                                          </p:val>
                                        </p:tav>
                                      </p:tavLst>
                                    </p:anim>
                                    <p:anim calcmode="lin" valueType="num">
                                      <p:cBhvr additive="base">
                                        <p:cTn id="8" dur="500" fill="hold"/>
                                        <p:tgtEl>
                                          <p:spTgt spid="286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8676"/>
                                        </p:tgtEl>
                                        <p:attrNameLst>
                                          <p:attrName>style.visibility</p:attrName>
                                        </p:attrNameLst>
                                      </p:cBhvr>
                                      <p:to>
                                        <p:strVal val="visible"/>
                                      </p:to>
                                    </p:set>
                                    <p:anim calcmode="lin" valueType="num">
                                      <p:cBhvr additive="base">
                                        <p:cTn id="12" dur="1000" fill="hold"/>
                                        <p:tgtEl>
                                          <p:spTgt spid="28676"/>
                                        </p:tgtEl>
                                        <p:attrNameLst>
                                          <p:attrName>ppt_x</p:attrName>
                                        </p:attrNameLst>
                                      </p:cBhvr>
                                      <p:tavLst>
                                        <p:tav tm="0">
                                          <p:val>
                                            <p:strVal val="1+#ppt_w/2"/>
                                          </p:val>
                                        </p:tav>
                                        <p:tav tm="100000">
                                          <p:val>
                                            <p:strVal val="#ppt_x"/>
                                          </p:val>
                                        </p:tav>
                                      </p:tavLst>
                                    </p:anim>
                                    <p:anim calcmode="lin" valueType="num">
                                      <p:cBhvr additive="base">
                                        <p:cTn id="13" dur="1000" fill="hold"/>
                                        <p:tgtEl>
                                          <p:spTgt spid="286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792480"/>
          </a:xfrm>
        </p:spPr>
        <p:txBody>
          <a:bodyPr>
            <a:normAutofit/>
          </a:bodyPr>
          <a:lstStyle/>
          <a:p>
            <a:r>
              <a:rPr lang="en-US" sz="3600" b="0" dirty="0" smtClean="0">
                <a:solidFill>
                  <a:schemeClr val="accent1">
                    <a:lumMod val="75000"/>
                  </a:schemeClr>
                </a:solidFill>
                <a:effectLst/>
              </a:rPr>
              <a:t>Other Ministries of Hospitality</a:t>
            </a:r>
            <a:endParaRPr lang="en-US" sz="3600" b="0" dirty="0">
              <a:solidFill>
                <a:schemeClr val="accent1">
                  <a:lumMod val="75000"/>
                </a:schemeClr>
              </a:solidFill>
              <a:effectLst/>
            </a:endParaRPr>
          </a:p>
        </p:txBody>
      </p:sp>
      <p:sp>
        <p:nvSpPr>
          <p:cNvPr id="3" name="Content Placeholder 2"/>
          <p:cNvSpPr>
            <a:spLocks noGrp="1"/>
          </p:cNvSpPr>
          <p:nvPr>
            <p:ph sz="half" idx="1"/>
          </p:nvPr>
        </p:nvSpPr>
        <p:spPr>
          <a:xfrm>
            <a:off x="1066800" y="1219200"/>
            <a:ext cx="3657600" cy="4892040"/>
          </a:xfrm>
        </p:spPr>
        <p:txBody>
          <a:bodyPr>
            <a:normAutofit fontScale="92500"/>
          </a:bodyPr>
          <a:lstStyle/>
          <a:p>
            <a:pPr lvl="0">
              <a:buNone/>
            </a:pPr>
            <a:r>
              <a:rPr lang="en-US" sz="2600" b="1" dirty="0" smtClean="0"/>
              <a:t>4. Information</a:t>
            </a:r>
            <a:r>
              <a:rPr lang="en-US" sz="2600" dirty="0" smtClean="0"/>
              <a:t>: </a:t>
            </a:r>
          </a:p>
          <a:p>
            <a:pPr>
              <a:buClr>
                <a:schemeClr val="accent6">
                  <a:lumMod val="75000"/>
                </a:schemeClr>
              </a:buClr>
              <a:buFont typeface="Wingdings" panose="05000000000000000000" pitchFamily="2" charset="2"/>
              <a:buChar char="v"/>
            </a:pPr>
            <a:r>
              <a:rPr lang="en-US" sz="2600" dirty="0" smtClean="0">
                <a:solidFill>
                  <a:schemeClr val="accent6">
                    <a:lumMod val="75000"/>
                  </a:schemeClr>
                </a:solidFill>
              </a:rPr>
              <a:t>Join parish</a:t>
            </a:r>
          </a:p>
          <a:p>
            <a:pPr>
              <a:buClr>
                <a:schemeClr val="accent6">
                  <a:lumMod val="75000"/>
                </a:schemeClr>
              </a:buClr>
              <a:buFont typeface="Wingdings" panose="05000000000000000000" pitchFamily="2" charset="2"/>
              <a:buChar char="v"/>
            </a:pPr>
            <a:r>
              <a:rPr lang="en-US" sz="2600" dirty="0" smtClean="0">
                <a:solidFill>
                  <a:schemeClr val="accent4">
                    <a:lumMod val="50000"/>
                  </a:schemeClr>
                </a:solidFill>
              </a:rPr>
              <a:t>Get mass cards, sponsor cards, etc. </a:t>
            </a:r>
          </a:p>
          <a:p>
            <a:pPr>
              <a:buClr>
                <a:schemeClr val="accent6">
                  <a:lumMod val="75000"/>
                </a:schemeClr>
              </a:buClr>
              <a:buFont typeface="Wingdings" panose="05000000000000000000" pitchFamily="2" charset="2"/>
              <a:buChar char="v"/>
            </a:pPr>
            <a:r>
              <a:rPr lang="en-US" sz="2600" dirty="0" smtClean="0">
                <a:solidFill>
                  <a:schemeClr val="accent2">
                    <a:lumMod val="75000"/>
                  </a:schemeClr>
                </a:solidFill>
              </a:rPr>
              <a:t>Any info they would have had to come to office for</a:t>
            </a:r>
          </a:p>
        </p:txBody>
      </p:sp>
      <p:sp>
        <p:nvSpPr>
          <p:cNvPr id="4" name="Content Placeholder 3"/>
          <p:cNvSpPr>
            <a:spLocks noGrp="1"/>
          </p:cNvSpPr>
          <p:nvPr>
            <p:ph sz="half" idx="2"/>
          </p:nvPr>
        </p:nvSpPr>
        <p:spPr>
          <a:xfrm>
            <a:off x="5029200" y="1219200"/>
            <a:ext cx="3904488" cy="4968240"/>
          </a:xfrm>
        </p:spPr>
        <p:txBody>
          <a:bodyPr>
            <a:normAutofit fontScale="92500"/>
          </a:bodyPr>
          <a:lstStyle/>
          <a:p>
            <a:pPr lvl="0">
              <a:buNone/>
            </a:pPr>
            <a:r>
              <a:rPr lang="en-US" sz="2600" b="1" dirty="0" smtClean="0"/>
              <a:t>3. Parking:</a:t>
            </a:r>
          </a:p>
          <a:p>
            <a:pPr>
              <a:buClr>
                <a:schemeClr val="accent6">
                  <a:lumMod val="75000"/>
                </a:schemeClr>
              </a:buClr>
              <a:buFont typeface="Wingdings" panose="05000000000000000000" pitchFamily="2" charset="2"/>
              <a:buChar char="v"/>
            </a:pPr>
            <a:r>
              <a:rPr lang="en-US" sz="2600" dirty="0" smtClean="0">
                <a:solidFill>
                  <a:schemeClr val="accent6">
                    <a:lumMod val="75000"/>
                  </a:schemeClr>
                </a:solidFill>
              </a:rPr>
              <a:t>Team directs traffic</a:t>
            </a:r>
          </a:p>
          <a:p>
            <a:pPr>
              <a:buClr>
                <a:schemeClr val="accent6">
                  <a:lumMod val="75000"/>
                </a:schemeClr>
              </a:buClr>
              <a:buFont typeface="Wingdings" panose="05000000000000000000" pitchFamily="2" charset="2"/>
              <a:buChar char="v"/>
            </a:pPr>
            <a:r>
              <a:rPr lang="en-US" sz="2600" dirty="0" smtClean="0">
                <a:solidFill>
                  <a:schemeClr val="accent4">
                    <a:lumMod val="50000"/>
                  </a:schemeClr>
                </a:solidFill>
              </a:rPr>
              <a:t>Helps people find spots</a:t>
            </a:r>
          </a:p>
          <a:p>
            <a:pPr>
              <a:buClr>
                <a:schemeClr val="accent6">
                  <a:lumMod val="75000"/>
                </a:schemeClr>
              </a:buClr>
              <a:buFont typeface="Wingdings" panose="05000000000000000000" pitchFamily="2" charset="2"/>
              <a:buChar char="v"/>
            </a:pPr>
            <a:r>
              <a:rPr lang="en-US" sz="2600" dirty="0" smtClean="0">
                <a:solidFill>
                  <a:schemeClr val="accent2">
                    <a:lumMod val="75000"/>
                  </a:schemeClr>
                </a:solidFill>
              </a:rPr>
              <a:t>Indicates handicap parking</a:t>
            </a:r>
          </a:p>
          <a:p>
            <a:pPr>
              <a:buClr>
                <a:schemeClr val="accent6">
                  <a:lumMod val="75000"/>
                </a:schemeClr>
              </a:buClr>
              <a:buFont typeface="Wingdings" panose="05000000000000000000" pitchFamily="2" charset="2"/>
              <a:buChar char="v"/>
            </a:pPr>
            <a:r>
              <a:rPr lang="en-US" sz="2600" dirty="0" smtClean="0">
                <a:solidFill>
                  <a:schemeClr val="accent5">
                    <a:lumMod val="75000"/>
                  </a:schemeClr>
                </a:solidFill>
              </a:rPr>
              <a:t>Knows street parking rules</a:t>
            </a:r>
          </a:p>
          <a:p>
            <a:pPr>
              <a:buClr>
                <a:schemeClr val="accent6">
                  <a:lumMod val="75000"/>
                </a:schemeClr>
              </a:buClr>
              <a:buFont typeface="Wingdings" panose="05000000000000000000" pitchFamily="2" charset="2"/>
              <a:buChar char="v"/>
            </a:pPr>
            <a:r>
              <a:rPr lang="en-US" sz="2600" dirty="0" smtClean="0">
                <a:solidFill>
                  <a:schemeClr val="accent3">
                    <a:lumMod val="75000"/>
                  </a:schemeClr>
                </a:solidFill>
              </a:rPr>
              <a:t>Especially useful at masses with large crowds</a:t>
            </a:r>
          </a:p>
          <a:p>
            <a:pPr>
              <a:buNone/>
            </a:pPr>
            <a:r>
              <a:rPr lang="en-US" sz="2600" dirty="0" smtClean="0">
                <a:solidFill>
                  <a:schemeClr val="accent1">
                    <a:lumMod val="75000"/>
                  </a:schemeClr>
                </a:solidFill>
                <a:sym typeface="Wingdings" pitchFamily="2" charset="2"/>
              </a:rPr>
              <a:t></a:t>
            </a:r>
            <a:r>
              <a:rPr lang="en-US" sz="2600" b="1" dirty="0" smtClean="0">
                <a:solidFill>
                  <a:schemeClr val="accent1">
                    <a:lumMod val="75000"/>
                  </a:schemeClr>
                </a:solidFill>
              </a:rPr>
              <a:t>Clarity keeps potentially sinful area </a:t>
            </a:r>
          </a:p>
          <a:p>
            <a:pPr>
              <a:spcBef>
                <a:spcPts val="0"/>
              </a:spcBef>
              <a:buNone/>
            </a:pPr>
            <a:r>
              <a:rPr lang="en-US" sz="2600" b="1" dirty="0" smtClean="0">
                <a:solidFill>
                  <a:schemeClr val="accent1">
                    <a:lumMod val="75000"/>
                  </a:schemeClr>
                </a:solidFill>
              </a:rPr>
              <a:t>   flowing smoothly</a:t>
            </a:r>
          </a:p>
        </p:txBody>
      </p:sp>
      <p:pic>
        <p:nvPicPr>
          <p:cNvPr id="5" name="Picture 5" descr="C:\Users\brudolph\AppData\Local\Microsoft\Windows\Temporary Internet Files\Content.IE5\BJNZQW21\MM900223755[1].gif"/>
          <p:cNvPicPr>
            <a:picLocks noChangeAspect="1" noChangeArrowheads="1" noCrop="1"/>
          </p:cNvPicPr>
          <p:nvPr/>
        </p:nvPicPr>
        <p:blipFill>
          <a:blip r:embed="rId3" cstate="print"/>
          <a:srcRect/>
          <a:stretch>
            <a:fillRect/>
          </a:stretch>
        </p:blipFill>
        <p:spPr bwMode="auto">
          <a:xfrm>
            <a:off x="1600200" y="4722037"/>
            <a:ext cx="1803206" cy="1831163"/>
          </a:xfrm>
          <a:prstGeom prst="rect">
            <a:avLst/>
          </a:prstGeom>
          <a:noFill/>
        </p:spPr>
      </p:pic>
      <p:pic>
        <p:nvPicPr>
          <p:cNvPr id="6" name="Picture 2" descr="C:\Users\brudolph\AppData\Local\Microsoft\Windows\Temporary Internet Files\Content.IE5\Y536Z0WQ\MC900056919[1].wmf"/>
          <p:cNvPicPr>
            <a:picLocks noChangeAspect="1" noChangeArrowheads="1"/>
          </p:cNvPicPr>
          <p:nvPr/>
        </p:nvPicPr>
        <p:blipFill>
          <a:blip r:embed="rId4" cstate="print"/>
          <a:srcRect/>
          <a:stretch>
            <a:fillRect/>
          </a:stretch>
        </p:blipFill>
        <p:spPr bwMode="auto">
          <a:xfrm>
            <a:off x="7380385" y="5334000"/>
            <a:ext cx="1763615" cy="1337276"/>
          </a:xfrm>
          <a:prstGeom prst="rect">
            <a:avLst/>
          </a:prstGeom>
          <a:noFill/>
        </p:spPr>
      </p:pic>
      <p:cxnSp>
        <p:nvCxnSpPr>
          <p:cNvPr id="10" name="Straight Connector 9"/>
          <p:cNvCxnSpPr/>
          <p:nvPr/>
        </p:nvCxnSpPr>
        <p:spPr>
          <a:xfrm>
            <a:off x="4724400" y="990600"/>
            <a:ext cx="0" cy="5410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
                                            <p:txEl>
                                              <p:pRg st="0" end="0"/>
                                            </p:txEl>
                                          </p:spTgt>
                                        </p:tgtEl>
                                        <p:attrNameLst>
                                          <p:attrName>ppt_x</p:attrName>
                                        </p:attrNameLst>
                                      </p:cBhvr>
                                    </p:anim>
                                    <p:anim from="0" to="-1.0" calcmode="lin" valueType="num">
                                      <p:cBhvr>
                                        <p:cTn id="8" dur="200" decel="50000" autoRev="1" fill="hold">
                                          <p:stCondLst>
                                            <p:cond delay="600"/>
                                          </p:stCondLst>
                                        </p:cTn>
                                        <p:tgtEl>
                                          <p:spTgt spid="4">
                                            <p:txEl>
                                              <p:pRg st="0" end="0"/>
                                            </p:txEl>
                                          </p:spTgt>
                                        </p:tgtEl>
                                        <p:attrNameLst>
                                          <p:attrName>xshear</p:attrName>
                                        </p:attrNameLst>
                                      </p:cBhvr>
                                    </p:anim>
                                    <p:animScale>
                                      <p:cBhvr>
                                        <p:cTn id="9" dur="200" decel="100000" autoRev="1" fill="hold">
                                          <p:stCondLst>
                                            <p:cond delay="600"/>
                                          </p:stCondLst>
                                        </p:cTn>
                                        <p:tgtEl>
                                          <p:spTgt spid="4">
                                            <p:txEl>
                                              <p:pRg st="0" end="0"/>
                                            </p:txEl>
                                          </p:spTgt>
                                        </p:tgtEl>
                                      </p:cBhvr>
                                      <p:from x="100000" y="100000"/>
                                      <p:to x="80000" y="100000"/>
                                    </p:animScale>
                                    <p:anim by="(#ppt_h/3+#ppt_w*0.1)" calcmode="lin" valueType="num">
                                      <p:cBhvr additive="sum">
                                        <p:cTn id="10" dur="200" decel="100000" autoRev="1" fill="hold">
                                          <p:stCondLst>
                                            <p:cond delay="600"/>
                                          </p:stCondLst>
                                        </p:cTn>
                                        <p:tgtEl>
                                          <p:spTgt spid="4">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4">
                                            <p:txEl>
                                              <p:pRg st="1" end="1"/>
                                            </p:txEl>
                                          </p:spTgt>
                                        </p:tgtEl>
                                        <p:attrNameLst>
                                          <p:attrName>ppt_x</p:attrName>
                                        </p:attrNameLst>
                                      </p:cBhvr>
                                    </p:anim>
                                    <p:anim from="0" to="-1.0" calcmode="lin" valueType="num">
                                      <p:cBhvr>
                                        <p:cTn id="15" dur="200" decel="50000" autoRev="1" fill="hold">
                                          <p:stCondLst>
                                            <p:cond delay="600"/>
                                          </p:stCondLst>
                                        </p:cTn>
                                        <p:tgtEl>
                                          <p:spTgt spid="4">
                                            <p:txEl>
                                              <p:pRg st="1" end="1"/>
                                            </p:txEl>
                                          </p:spTgt>
                                        </p:tgtEl>
                                        <p:attrNameLst>
                                          <p:attrName>xshear</p:attrName>
                                        </p:attrNameLst>
                                      </p:cBhvr>
                                    </p:anim>
                                    <p:animScale>
                                      <p:cBhvr>
                                        <p:cTn id="16" dur="200" decel="100000" autoRev="1" fill="hold">
                                          <p:stCondLst>
                                            <p:cond delay="600"/>
                                          </p:stCondLst>
                                        </p:cTn>
                                        <p:tgtEl>
                                          <p:spTgt spid="4">
                                            <p:txEl>
                                              <p:pRg st="1" end="1"/>
                                            </p:txEl>
                                          </p:spTgt>
                                        </p:tgtEl>
                                      </p:cBhvr>
                                      <p:from x="100000" y="100000"/>
                                      <p:to x="80000" y="100000"/>
                                    </p:animScale>
                                    <p:anim by="(#ppt_h/3+#ppt_w*0.1)" calcmode="lin" valueType="num">
                                      <p:cBhvr additive="sum">
                                        <p:cTn id="17" dur="200" decel="100000" autoRev="1" fill="hold">
                                          <p:stCondLst>
                                            <p:cond delay="600"/>
                                          </p:stCondLst>
                                        </p:cTn>
                                        <p:tgtEl>
                                          <p:spTgt spid="4">
                                            <p:txEl>
                                              <p:pRg st="1" end="1"/>
                                            </p:txEl>
                                          </p:spTgt>
                                        </p:tgtEl>
                                        <p:attrNameLst>
                                          <p:attrName>ppt_x</p:attrName>
                                        </p:attrNameLst>
                                      </p:cBhvr>
                                    </p:anim>
                                  </p:childTnLst>
                                </p:cTn>
                              </p:par>
                              <p:par>
                                <p:cTn id="18" presetID="23"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34" presetClass="entr" presetSubtype="0" fill="hold" grpId="0"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from="(-#ppt_w/2)" to="(#ppt_x)" calcmode="lin" valueType="num">
                                      <p:cBhvr>
                                        <p:cTn id="25" dur="600" fill="hold">
                                          <p:stCondLst>
                                            <p:cond delay="0"/>
                                          </p:stCondLst>
                                        </p:cTn>
                                        <p:tgtEl>
                                          <p:spTgt spid="4">
                                            <p:txEl>
                                              <p:pRg st="2" end="2"/>
                                            </p:txEl>
                                          </p:spTgt>
                                        </p:tgtEl>
                                        <p:attrNameLst>
                                          <p:attrName>ppt_x</p:attrName>
                                        </p:attrNameLst>
                                      </p:cBhvr>
                                    </p:anim>
                                    <p:anim from="0" to="-1.0" calcmode="lin" valueType="num">
                                      <p:cBhvr>
                                        <p:cTn id="26" dur="200" decel="50000" autoRev="1" fill="hold">
                                          <p:stCondLst>
                                            <p:cond delay="600"/>
                                          </p:stCondLst>
                                        </p:cTn>
                                        <p:tgtEl>
                                          <p:spTgt spid="4">
                                            <p:txEl>
                                              <p:pRg st="2" end="2"/>
                                            </p:txEl>
                                          </p:spTgt>
                                        </p:tgtEl>
                                        <p:attrNameLst>
                                          <p:attrName>xshear</p:attrName>
                                        </p:attrNameLst>
                                      </p:cBhvr>
                                    </p:anim>
                                    <p:animScale>
                                      <p:cBhvr>
                                        <p:cTn id="27" dur="200" decel="100000" autoRev="1" fill="hold">
                                          <p:stCondLst>
                                            <p:cond delay="600"/>
                                          </p:stCondLst>
                                        </p:cTn>
                                        <p:tgtEl>
                                          <p:spTgt spid="4">
                                            <p:txEl>
                                              <p:pRg st="2" end="2"/>
                                            </p:txEl>
                                          </p:spTgt>
                                        </p:tgtEl>
                                      </p:cBhvr>
                                      <p:from x="100000" y="100000"/>
                                      <p:to x="80000" y="100000"/>
                                    </p:animScale>
                                    <p:anim by="(#ppt_h/3+#ppt_w*0.1)" calcmode="lin" valueType="num">
                                      <p:cBhvr additive="sum">
                                        <p:cTn id="28" dur="200" decel="100000" autoRev="1" fill="hold">
                                          <p:stCondLst>
                                            <p:cond delay="600"/>
                                          </p:stCondLst>
                                        </p:cTn>
                                        <p:tgtEl>
                                          <p:spTgt spid="4">
                                            <p:txEl>
                                              <p:pRg st="2" end="2"/>
                                            </p:txEl>
                                          </p:spTgt>
                                        </p:tgtEl>
                                        <p:attrNameLst>
                                          <p:attrName>ppt_x</p:attrName>
                                        </p:attrNameLst>
                                      </p:cBhvr>
                                    </p:anim>
                                  </p:childTnLst>
                                </p:cTn>
                              </p:par>
                            </p:childTnLst>
                          </p:cTn>
                        </p:par>
                        <p:par>
                          <p:cTn id="29" fill="hold">
                            <p:stCondLst>
                              <p:cond delay="3000"/>
                            </p:stCondLst>
                            <p:childTnLst>
                              <p:par>
                                <p:cTn id="30" presetID="34" presetClass="entr" presetSubtype="0" fill="hold" grpId="0"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from="(-#ppt_w/2)" to="(#ppt_x)" calcmode="lin" valueType="num">
                                      <p:cBhvr>
                                        <p:cTn id="32" dur="600" fill="hold">
                                          <p:stCondLst>
                                            <p:cond delay="0"/>
                                          </p:stCondLst>
                                        </p:cTn>
                                        <p:tgtEl>
                                          <p:spTgt spid="4">
                                            <p:txEl>
                                              <p:pRg st="3" end="3"/>
                                            </p:txEl>
                                          </p:spTgt>
                                        </p:tgtEl>
                                        <p:attrNameLst>
                                          <p:attrName>ppt_x</p:attrName>
                                        </p:attrNameLst>
                                      </p:cBhvr>
                                    </p:anim>
                                    <p:anim from="0" to="-1.0" calcmode="lin" valueType="num">
                                      <p:cBhvr>
                                        <p:cTn id="33" dur="200" decel="50000" autoRev="1" fill="hold">
                                          <p:stCondLst>
                                            <p:cond delay="600"/>
                                          </p:stCondLst>
                                        </p:cTn>
                                        <p:tgtEl>
                                          <p:spTgt spid="4">
                                            <p:txEl>
                                              <p:pRg st="3" end="3"/>
                                            </p:txEl>
                                          </p:spTgt>
                                        </p:tgtEl>
                                        <p:attrNameLst>
                                          <p:attrName>xshear</p:attrName>
                                        </p:attrNameLst>
                                      </p:cBhvr>
                                    </p:anim>
                                    <p:animScale>
                                      <p:cBhvr>
                                        <p:cTn id="34" dur="200" decel="100000" autoRev="1" fill="hold">
                                          <p:stCondLst>
                                            <p:cond delay="600"/>
                                          </p:stCondLst>
                                        </p:cTn>
                                        <p:tgtEl>
                                          <p:spTgt spid="4">
                                            <p:txEl>
                                              <p:pRg st="3" end="3"/>
                                            </p:txEl>
                                          </p:spTgt>
                                        </p:tgtEl>
                                      </p:cBhvr>
                                      <p:from x="100000" y="100000"/>
                                      <p:to x="80000" y="100000"/>
                                    </p:animScale>
                                    <p:anim by="(#ppt_h/3+#ppt_w*0.1)" calcmode="lin" valueType="num">
                                      <p:cBhvr additive="sum">
                                        <p:cTn id="35" dur="200" decel="100000" autoRev="1" fill="hold">
                                          <p:stCondLst>
                                            <p:cond delay="600"/>
                                          </p:stCondLst>
                                        </p:cTn>
                                        <p:tgtEl>
                                          <p:spTgt spid="4">
                                            <p:txEl>
                                              <p:pRg st="3" end="3"/>
                                            </p:txEl>
                                          </p:spTgt>
                                        </p:tgtEl>
                                        <p:attrNameLst>
                                          <p:attrName>ppt_x</p:attrName>
                                        </p:attrNameLst>
                                      </p:cBhvr>
                                    </p:anim>
                                  </p:childTnLst>
                                </p:cTn>
                              </p:par>
                            </p:childTnLst>
                          </p:cTn>
                        </p:par>
                        <p:par>
                          <p:cTn id="36" fill="hold">
                            <p:stCondLst>
                              <p:cond delay="4000"/>
                            </p:stCondLst>
                            <p:childTnLst>
                              <p:par>
                                <p:cTn id="37" presetID="34" presetClass="entr" presetSubtype="0" fill="hold" grpId="0" nodeType="after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4">
                                            <p:txEl>
                                              <p:pRg st="4" end="4"/>
                                            </p:txEl>
                                          </p:spTgt>
                                        </p:tgtEl>
                                        <p:attrNameLst>
                                          <p:attrName>ppt_x</p:attrName>
                                        </p:attrNameLst>
                                      </p:cBhvr>
                                    </p:anim>
                                    <p:anim from="0" to="-1.0" calcmode="lin" valueType="num">
                                      <p:cBhvr>
                                        <p:cTn id="40" dur="200" decel="50000" autoRev="1" fill="hold">
                                          <p:stCondLst>
                                            <p:cond delay="600"/>
                                          </p:stCondLst>
                                        </p:cTn>
                                        <p:tgtEl>
                                          <p:spTgt spid="4">
                                            <p:txEl>
                                              <p:pRg st="4" end="4"/>
                                            </p:txEl>
                                          </p:spTgt>
                                        </p:tgtEl>
                                        <p:attrNameLst>
                                          <p:attrName>xshear</p:attrName>
                                        </p:attrNameLst>
                                      </p:cBhvr>
                                    </p:anim>
                                    <p:animScale>
                                      <p:cBhvr>
                                        <p:cTn id="41" dur="200" decel="100000" autoRev="1" fill="hold">
                                          <p:stCondLst>
                                            <p:cond delay="600"/>
                                          </p:stCondLst>
                                        </p:cTn>
                                        <p:tgtEl>
                                          <p:spTgt spid="4">
                                            <p:txEl>
                                              <p:pRg st="4" end="4"/>
                                            </p:txEl>
                                          </p:spTgt>
                                        </p:tgtEl>
                                      </p:cBhvr>
                                      <p:from x="100000" y="100000"/>
                                      <p:to x="80000" y="100000"/>
                                    </p:animScale>
                                    <p:anim by="(#ppt_h/3+#ppt_w*0.1)" calcmode="lin" valueType="num">
                                      <p:cBhvr additive="sum">
                                        <p:cTn id="42" dur="200" decel="100000" autoRev="1" fill="hold">
                                          <p:stCondLst>
                                            <p:cond delay="600"/>
                                          </p:stCondLst>
                                        </p:cTn>
                                        <p:tgtEl>
                                          <p:spTgt spid="4">
                                            <p:txEl>
                                              <p:pRg st="4" end="4"/>
                                            </p:txEl>
                                          </p:spTgt>
                                        </p:tgtEl>
                                        <p:attrNameLst>
                                          <p:attrName>ppt_x</p:attrName>
                                        </p:attrNameLst>
                                      </p:cBhvr>
                                    </p:anim>
                                  </p:childTnLst>
                                </p:cTn>
                              </p:par>
                            </p:childTnLst>
                          </p:cTn>
                        </p:par>
                        <p:par>
                          <p:cTn id="43" fill="hold">
                            <p:stCondLst>
                              <p:cond delay="5000"/>
                            </p:stCondLst>
                            <p:childTnLst>
                              <p:par>
                                <p:cTn id="44" presetID="34" presetClass="entr" presetSubtype="0" fill="hold" grpId="0" nodeType="after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 from="(-#ppt_w/2)" to="(#ppt_x)" calcmode="lin" valueType="num">
                                      <p:cBhvr>
                                        <p:cTn id="46" dur="600" fill="hold">
                                          <p:stCondLst>
                                            <p:cond delay="0"/>
                                          </p:stCondLst>
                                        </p:cTn>
                                        <p:tgtEl>
                                          <p:spTgt spid="4">
                                            <p:txEl>
                                              <p:pRg st="5" end="5"/>
                                            </p:txEl>
                                          </p:spTgt>
                                        </p:tgtEl>
                                        <p:attrNameLst>
                                          <p:attrName>ppt_x</p:attrName>
                                        </p:attrNameLst>
                                      </p:cBhvr>
                                    </p:anim>
                                    <p:anim from="0" to="-1.0" calcmode="lin" valueType="num">
                                      <p:cBhvr>
                                        <p:cTn id="47" dur="200" decel="50000" autoRev="1" fill="hold">
                                          <p:stCondLst>
                                            <p:cond delay="600"/>
                                          </p:stCondLst>
                                        </p:cTn>
                                        <p:tgtEl>
                                          <p:spTgt spid="4">
                                            <p:txEl>
                                              <p:pRg st="5" end="5"/>
                                            </p:txEl>
                                          </p:spTgt>
                                        </p:tgtEl>
                                        <p:attrNameLst>
                                          <p:attrName>xshear</p:attrName>
                                        </p:attrNameLst>
                                      </p:cBhvr>
                                    </p:anim>
                                    <p:animScale>
                                      <p:cBhvr>
                                        <p:cTn id="48" dur="200" decel="100000" autoRev="1" fill="hold">
                                          <p:stCondLst>
                                            <p:cond delay="600"/>
                                          </p:stCondLst>
                                        </p:cTn>
                                        <p:tgtEl>
                                          <p:spTgt spid="4">
                                            <p:txEl>
                                              <p:pRg st="5" end="5"/>
                                            </p:txEl>
                                          </p:spTgt>
                                        </p:tgtEl>
                                      </p:cBhvr>
                                      <p:from x="100000" y="100000"/>
                                      <p:to x="80000" y="100000"/>
                                    </p:animScale>
                                    <p:anim by="(#ppt_h/3+#ppt_w*0.1)" calcmode="lin" valueType="num">
                                      <p:cBhvr additive="sum">
                                        <p:cTn id="49" dur="200" decel="100000" autoRev="1" fill="hold">
                                          <p:stCondLst>
                                            <p:cond delay="600"/>
                                          </p:stCondLst>
                                        </p:cTn>
                                        <p:tgtEl>
                                          <p:spTgt spid="4">
                                            <p:txEl>
                                              <p:pRg st="5" end="5"/>
                                            </p:txEl>
                                          </p:spTgt>
                                        </p:tgtEl>
                                        <p:attrNameLst>
                                          <p:attrName>ppt_x</p:attrName>
                                        </p:attrNameLst>
                                      </p:cBhvr>
                                    </p:anim>
                                  </p:childTnLst>
                                </p:cTn>
                              </p:par>
                            </p:childTnLst>
                          </p:cTn>
                        </p:par>
                        <p:par>
                          <p:cTn id="50" fill="hold">
                            <p:stCondLst>
                              <p:cond delay="6000"/>
                            </p:stCondLst>
                            <p:childTnLst>
                              <p:par>
                                <p:cTn id="51" presetID="34" presetClass="entr" presetSubtype="0" fill="hold" grpId="0" nodeType="after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from="(-#ppt_w/2)" to="(#ppt_x)" calcmode="lin" valueType="num">
                                      <p:cBhvr>
                                        <p:cTn id="53" dur="600" fill="hold">
                                          <p:stCondLst>
                                            <p:cond delay="0"/>
                                          </p:stCondLst>
                                        </p:cTn>
                                        <p:tgtEl>
                                          <p:spTgt spid="4">
                                            <p:txEl>
                                              <p:pRg st="6" end="6"/>
                                            </p:txEl>
                                          </p:spTgt>
                                        </p:tgtEl>
                                        <p:attrNameLst>
                                          <p:attrName>ppt_x</p:attrName>
                                        </p:attrNameLst>
                                      </p:cBhvr>
                                    </p:anim>
                                    <p:anim from="0" to="-1.0" calcmode="lin" valueType="num">
                                      <p:cBhvr>
                                        <p:cTn id="54" dur="200" decel="50000" autoRev="1" fill="hold">
                                          <p:stCondLst>
                                            <p:cond delay="600"/>
                                          </p:stCondLst>
                                        </p:cTn>
                                        <p:tgtEl>
                                          <p:spTgt spid="4">
                                            <p:txEl>
                                              <p:pRg st="6" end="6"/>
                                            </p:txEl>
                                          </p:spTgt>
                                        </p:tgtEl>
                                        <p:attrNameLst>
                                          <p:attrName>xshear</p:attrName>
                                        </p:attrNameLst>
                                      </p:cBhvr>
                                    </p:anim>
                                    <p:animScale>
                                      <p:cBhvr>
                                        <p:cTn id="55" dur="200" decel="100000" autoRev="1" fill="hold">
                                          <p:stCondLst>
                                            <p:cond delay="600"/>
                                          </p:stCondLst>
                                        </p:cTn>
                                        <p:tgtEl>
                                          <p:spTgt spid="4">
                                            <p:txEl>
                                              <p:pRg st="6" end="6"/>
                                            </p:txEl>
                                          </p:spTgt>
                                        </p:tgtEl>
                                      </p:cBhvr>
                                      <p:from x="100000" y="100000"/>
                                      <p:to x="80000" y="100000"/>
                                    </p:animScale>
                                    <p:anim by="(#ppt_h/3+#ppt_w*0.1)" calcmode="lin" valueType="num">
                                      <p:cBhvr additive="sum">
                                        <p:cTn id="56" dur="200" decel="100000" autoRev="1" fill="hold">
                                          <p:stCondLst>
                                            <p:cond delay="600"/>
                                          </p:stCondLst>
                                        </p:cTn>
                                        <p:tgtEl>
                                          <p:spTgt spid="4">
                                            <p:txEl>
                                              <p:pRg st="6" end="6"/>
                                            </p:txEl>
                                          </p:spTgt>
                                        </p:tgtEl>
                                        <p:attrNameLst>
                                          <p:attrName>ppt_x</p:attrName>
                                        </p:attrNameLst>
                                      </p:cBhvr>
                                    </p:anim>
                                  </p:childTnLst>
                                </p:cTn>
                              </p:par>
                              <p:par>
                                <p:cTn id="57" presetID="34" presetClass="entr" presetSubtype="0" fill="hold" grpId="0" nodeType="with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 from="(-#ppt_w/2)" to="(#ppt_x)" calcmode="lin" valueType="num">
                                      <p:cBhvr>
                                        <p:cTn id="59" dur="600" fill="hold">
                                          <p:stCondLst>
                                            <p:cond delay="0"/>
                                          </p:stCondLst>
                                        </p:cTn>
                                        <p:tgtEl>
                                          <p:spTgt spid="4">
                                            <p:txEl>
                                              <p:pRg st="7" end="7"/>
                                            </p:txEl>
                                          </p:spTgt>
                                        </p:tgtEl>
                                        <p:attrNameLst>
                                          <p:attrName>ppt_x</p:attrName>
                                        </p:attrNameLst>
                                      </p:cBhvr>
                                    </p:anim>
                                    <p:anim from="0" to="-1.0" calcmode="lin" valueType="num">
                                      <p:cBhvr>
                                        <p:cTn id="60" dur="200" decel="50000" autoRev="1" fill="hold">
                                          <p:stCondLst>
                                            <p:cond delay="600"/>
                                          </p:stCondLst>
                                        </p:cTn>
                                        <p:tgtEl>
                                          <p:spTgt spid="4">
                                            <p:txEl>
                                              <p:pRg st="7" end="7"/>
                                            </p:txEl>
                                          </p:spTgt>
                                        </p:tgtEl>
                                        <p:attrNameLst>
                                          <p:attrName>xshear</p:attrName>
                                        </p:attrNameLst>
                                      </p:cBhvr>
                                    </p:anim>
                                    <p:animScale>
                                      <p:cBhvr>
                                        <p:cTn id="61" dur="200" decel="100000" autoRev="1" fill="hold">
                                          <p:stCondLst>
                                            <p:cond delay="600"/>
                                          </p:stCondLst>
                                        </p:cTn>
                                        <p:tgtEl>
                                          <p:spTgt spid="4">
                                            <p:txEl>
                                              <p:pRg st="7" end="7"/>
                                            </p:txEl>
                                          </p:spTgt>
                                        </p:tgtEl>
                                      </p:cBhvr>
                                      <p:from x="100000" y="100000"/>
                                      <p:to x="80000" y="100000"/>
                                    </p:animScale>
                                    <p:anim by="(#ppt_h/3+#ppt_w*0.1)" calcmode="lin" valueType="num">
                                      <p:cBhvr additive="sum">
                                        <p:cTn id="62" dur="200" decel="100000" autoRev="1" fill="hold">
                                          <p:stCondLst>
                                            <p:cond delay="600"/>
                                          </p:stCondLst>
                                        </p:cTn>
                                        <p:tgtEl>
                                          <p:spTgt spid="4">
                                            <p:txEl>
                                              <p:pRg st="7" end="7"/>
                                            </p:txEl>
                                          </p:spTgt>
                                        </p:tgtEl>
                                        <p:attrNameLst>
                                          <p:attrName>ppt_x</p:attrName>
                                        </p:attrNameLst>
                                      </p:cBhvr>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3">
                                            <p:txEl>
                                              <p:pRg st="0" end="0"/>
                                            </p:txEl>
                                          </p:spTgt>
                                        </p:tgtEl>
                                        <p:attrNameLst>
                                          <p:attrName>style.visibility</p:attrName>
                                        </p:attrNameLst>
                                      </p:cBhvr>
                                      <p:to>
                                        <p:strVal val="visible"/>
                                      </p:to>
                                    </p:set>
                                    <p:anim calcmode="lin" valueType="num">
                                      <p:cBhvr>
                                        <p:cTn id="6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0" end="0"/>
                                            </p:txEl>
                                          </p:spTgt>
                                        </p:tgtEl>
                                        <p:attrNameLst>
                                          <p:attrName>ppt_h</p:attrName>
                                        </p:attrNameLst>
                                      </p:cBhvr>
                                      <p:tavLst>
                                        <p:tav tm="0">
                                          <p:val>
                                            <p:fltVal val="0"/>
                                          </p:val>
                                        </p:tav>
                                        <p:tav tm="100000">
                                          <p:val>
                                            <p:strVal val="#ppt_h"/>
                                          </p:val>
                                        </p:tav>
                                      </p:tavLst>
                                    </p:anim>
                                  </p:childTnLst>
                                </p:cTn>
                              </p:par>
                              <p:par>
                                <p:cTn id="69" presetID="42"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1000"/>
                                        <p:tgtEl>
                                          <p:spTgt spid="5"/>
                                        </p:tgtEl>
                                      </p:cBhvr>
                                    </p:animEffect>
                                    <p:anim calcmode="lin" valueType="num">
                                      <p:cBhvr>
                                        <p:cTn id="72" dur="1000" fill="hold"/>
                                        <p:tgtEl>
                                          <p:spTgt spid="5"/>
                                        </p:tgtEl>
                                        <p:attrNameLst>
                                          <p:attrName>ppt_x</p:attrName>
                                        </p:attrNameLst>
                                      </p:cBhvr>
                                      <p:tavLst>
                                        <p:tav tm="0">
                                          <p:val>
                                            <p:strVal val="#ppt_x"/>
                                          </p:val>
                                        </p:tav>
                                        <p:tav tm="100000">
                                          <p:val>
                                            <p:strVal val="#ppt_x"/>
                                          </p:val>
                                        </p:tav>
                                      </p:tavLst>
                                    </p:anim>
                                    <p:anim calcmode="lin" valueType="num">
                                      <p:cBhvr>
                                        <p:cTn id="73" dur="1000" fill="hold"/>
                                        <p:tgtEl>
                                          <p:spTgt spid="5"/>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23" presetClass="entr" presetSubtype="16" fill="hold" grpId="0" nodeType="afterEffect">
                                  <p:stCondLst>
                                    <p:cond delay="0"/>
                                  </p:stCondLst>
                                  <p:childTnLst>
                                    <p:set>
                                      <p:cBhvr>
                                        <p:cTn id="76" dur="1" fill="hold">
                                          <p:stCondLst>
                                            <p:cond delay="0"/>
                                          </p:stCondLst>
                                        </p:cTn>
                                        <p:tgtEl>
                                          <p:spTgt spid="3">
                                            <p:txEl>
                                              <p:pRg st="1" end="1"/>
                                            </p:txEl>
                                          </p:spTgt>
                                        </p:tgtEl>
                                        <p:attrNameLst>
                                          <p:attrName>style.visibility</p:attrName>
                                        </p:attrNameLst>
                                      </p:cBhvr>
                                      <p:to>
                                        <p:strVal val="visible"/>
                                      </p:to>
                                    </p:set>
                                    <p:anim calcmode="lin" valueType="num">
                                      <p:cBhvr>
                                        <p:cTn id="7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79" fill="hold">
                            <p:stCondLst>
                              <p:cond delay="1500"/>
                            </p:stCondLst>
                            <p:childTnLst>
                              <p:par>
                                <p:cTn id="80" presetID="23" presetClass="entr" presetSubtype="16" fill="hold" grpId="0" nodeType="after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anim calcmode="lin" valueType="num">
                                      <p:cBhvr>
                                        <p:cTn id="8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3"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84" fill="hold">
                            <p:stCondLst>
                              <p:cond delay="2000"/>
                            </p:stCondLst>
                            <p:childTnLst>
                              <p:par>
                                <p:cTn id="85" presetID="23" presetClass="entr" presetSubtype="16" fill="hold" grpId="0" nodeType="afterEffect">
                                  <p:stCondLst>
                                    <p:cond delay="0"/>
                                  </p:stCondLst>
                                  <p:childTnLst>
                                    <p:set>
                                      <p:cBhvr>
                                        <p:cTn id="86" dur="1" fill="hold">
                                          <p:stCondLst>
                                            <p:cond delay="0"/>
                                          </p:stCondLst>
                                        </p:cTn>
                                        <p:tgtEl>
                                          <p:spTgt spid="3">
                                            <p:txEl>
                                              <p:pRg st="3" end="3"/>
                                            </p:txEl>
                                          </p:spTgt>
                                        </p:tgtEl>
                                        <p:attrNameLst>
                                          <p:attrName>style.visibility</p:attrName>
                                        </p:attrNameLst>
                                      </p:cBhvr>
                                      <p:to>
                                        <p:strVal val="visible"/>
                                      </p:to>
                                    </p:set>
                                    <p:anim calcmode="lin" valueType="num">
                                      <p:cBhvr>
                                        <p:cTn id="8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lstStyle/>
          <a:p>
            <a:r>
              <a:rPr lang="en-US" dirty="0" smtClean="0"/>
              <a:t>Opening Prayer</a:t>
            </a:r>
            <a:endParaRPr lang="en-US" dirty="0"/>
          </a:p>
        </p:txBody>
      </p:sp>
      <p:sp>
        <p:nvSpPr>
          <p:cNvPr id="3" name="Content Placeholder 2"/>
          <p:cNvSpPr>
            <a:spLocks noGrp="1"/>
          </p:cNvSpPr>
          <p:nvPr>
            <p:ph idx="1"/>
          </p:nvPr>
        </p:nvSpPr>
        <p:spPr>
          <a:xfrm>
            <a:off x="990600" y="1143000"/>
            <a:ext cx="7815072" cy="5486400"/>
          </a:xfrm>
        </p:spPr>
        <p:txBody>
          <a:bodyPr>
            <a:normAutofit fontScale="92500" lnSpcReduction="10000"/>
          </a:bodyPr>
          <a:lstStyle/>
          <a:p>
            <a:pPr marL="0" indent="0" algn="ctr">
              <a:spcBef>
                <a:spcPts val="0"/>
              </a:spcBef>
              <a:buNone/>
            </a:pPr>
            <a:r>
              <a:rPr lang="en-US" sz="3000" dirty="0" smtClean="0">
                <a:solidFill>
                  <a:schemeClr val="accent2">
                    <a:lumMod val="75000"/>
                  </a:schemeClr>
                </a:solidFill>
              </a:rPr>
              <a:t>There is no fear in love, but perfect love casts out fear; for fear has to do with punishment, and whoever fears has not reached perfection in love. </a:t>
            </a:r>
            <a:r>
              <a:rPr lang="en-US" sz="3000" dirty="0" smtClean="0">
                <a:solidFill>
                  <a:schemeClr val="accent6">
                    <a:lumMod val="75000"/>
                  </a:schemeClr>
                </a:solidFill>
              </a:rPr>
              <a:t> </a:t>
            </a:r>
            <a:r>
              <a:rPr lang="en-US" sz="3000" dirty="0" smtClean="0">
                <a:solidFill>
                  <a:schemeClr val="bg2">
                    <a:lumMod val="10000"/>
                  </a:schemeClr>
                </a:solidFill>
              </a:rPr>
              <a:t>We love because he first loved us. </a:t>
            </a:r>
            <a:r>
              <a:rPr lang="en-US" sz="3000" dirty="0" smtClean="0">
                <a:solidFill>
                  <a:schemeClr val="accent3">
                    <a:lumMod val="50000"/>
                  </a:schemeClr>
                </a:solidFill>
              </a:rPr>
              <a:t>Those who say, ‘I love God’, and hate their brothers or sisters, are liars; for those who do not love a brother or sister whom they have seen, cannot love God whom they have not seen. </a:t>
            </a:r>
            <a:r>
              <a:rPr lang="en-US" sz="3000" dirty="0" smtClean="0">
                <a:solidFill>
                  <a:schemeClr val="accent4">
                    <a:lumMod val="50000"/>
                  </a:schemeClr>
                </a:solidFill>
              </a:rPr>
              <a:t>The commandment we have from him is this: those who love God must love their brothers and sisters also.</a:t>
            </a:r>
          </a:p>
          <a:p>
            <a:pPr marL="0" indent="0" algn="r">
              <a:spcBef>
                <a:spcPts val="0"/>
              </a:spcBef>
              <a:spcAft>
                <a:spcPts val="1800"/>
              </a:spcAft>
              <a:buNone/>
            </a:pPr>
            <a:r>
              <a:rPr lang="en-US" sz="1800" dirty="0" smtClean="0"/>
              <a:t>1Jn 4:18-21</a:t>
            </a:r>
          </a:p>
          <a:p>
            <a:pPr marL="457200" indent="-457200">
              <a:spcBef>
                <a:spcPts val="0"/>
              </a:spcBef>
              <a:buClr>
                <a:schemeClr val="accent6"/>
              </a:buClr>
              <a:buFont typeface="Wingdings" panose="05000000000000000000" pitchFamily="2" charset="2"/>
              <a:buChar char="v"/>
            </a:pPr>
            <a:r>
              <a:rPr lang="en-US" sz="3000" dirty="0" smtClean="0">
                <a:latin typeface="Calibri" pitchFamily="34" charset="0"/>
                <a:cs typeface="Aharoni" pitchFamily="2" charset="-79"/>
              </a:rPr>
              <a:t>How </a:t>
            </a:r>
            <a:r>
              <a:rPr lang="en-US" sz="3000" dirty="0" smtClean="0">
                <a:latin typeface="Calibri" pitchFamily="34" charset="0"/>
                <a:cs typeface="Aharoni" pitchFamily="2" charset="-79"/>
              </a:rPr>
              <a:t>do you respond to feelings of fear, </a:t>
            </a:r>
            <a:r>
              <a:rPr lang="en-US" sz="3000" dirty="0" smtClean="0">
                <a:latin typeface="Calibri" pitchFamily="34" charset="0"/>
                <a:cs typeface="Aharoni" pitchFamily="2" charset="-79"/>
              </a:rPr>
              <a:t>suspicion and anxiety about your neighbor?</a:t>
            </a:r>
            <a:endParaRPr lang="en-US" sz="3000" dirty="0">
              <a:latin typeface="Calibri" pitchFamily="34" charset="0"/>
              <a:cs typeface="Aharoni" pitchFamily="2" charset="-79"/>
            </a:endParaRPr>
          </a:p>
        </p:txBody>
      </p:sp>
      <p:pic>
        <p:nvPicPr>
          <p:cNvPr id="4" name="CD Audio 3">
            <a:hlinkClick r:id="" action="ppaction://media"/>
          </p:cNvPr>
          <p:cNvPicPr>
            <a:picLocks noRot="1" noChangeAspect="1"/>
          </p:cNvPicPr>
          <p:nvPr>
            <a:audioCd>
              <a:st track="1"/>
              <a:end track="1" time="212"/>
            </a:audioCd>
          </p:nvPr>
        </p:nvPicPr>
        <p:blipFill>
          <a:blip r:embed="rId3" cstate="print"/>
          <a:stretch>
            <a:fillRect/>
          </a:stretch>
        </p:blipFill>
        <p:spPr>
          <a:xfrm>
            <a:off x="8153400" y="6172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 fill="hold"/>
                                        <p:tgtEl>
                                          <p:spTgt spid="4"/>
                                        </p:tgtEl>
                                      </p:cBhvr>
                                    </p:cmd>
                                  </p:childTnLst>
                                </p:cTn>
                              </p:par>
                            </p:childTnLst>
                          </p:cTn>
                        </p:par>
                      </p:childTnLst>
                    </p:cTn>
                  </p:par>
                </p:childTnLst>
              </p:cTn>
              <p:nextCondLst>
                <p:cond evt="onClick" delay="0">
                  <p:tgtEl>
                    <p:spTgt spid="4"/>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66800" y="228600"/>
            <a:ext cx="7772400" cy="6227136"/>
          </a:xfrm>
        </p:spPr>
        <p:txBody>
          <a:bodyPr>
            <a:normAutofit/>
          </a:bodyPr>
          <a:lstStyle/>
          <a:p>
            <a:pPr>
              <a:buNone/>
            </a:pPr>
            <a:r>
              <a:rPr lang="en-US" b="1" dirty="0" smtClean="0">
                <a:solidFill>
                  <a:schemeClr val="accent1">
                    <a:lumMod val="75000"/>
                  </a:schemeClr>
                </a:solidFill>
              </a:rPr>
              <a:t>5. Fellowship</a:t>
            </a:r>
          </a:p>
          <a:p>
            <a:pPr>
              <a:buClr>
                <a:schemeClr val="accent6">
                  <a:lumMod val="75000"/>
                </a:schemeClr>
              </a:buClr>
              <a:buFont typeface="Wingdings" panose="05000000000000000000" pitchFamily="2" charset="2"/>
              <a:buChar char="v"/>
            </a:pPr>
            <a:r>
              <a:rPr lang="en-US" dirty="0" smtClean="0">
                <a:solidFill>
                  <a:schemeClr val="accent2">
                    <a:lumMod val="75000"/>
                  </a:schemeClr>
                </a:solidFill>
              </a:rPr>
              <a:t>Develop &amp; lengthen people’s   time/relationship </a:t>
            </a:r>
            <a:r>
              <a:rPr lang="en-US" dirty="0" smtClean="0">
                <a:solidFill>
                  <a:schemeClr val="accent2">
                    <a:lumMod val="75000"/>
                  </a:schemeClr>
                </a:solidFill>
                <a:sym typeface="Wingdings" pitchFamily="2" charset="2"/>
              </a:rPr>
              <a:t></a:t>
            </a:r>
            <a:r>
              <a:rPr lang="en-US" dirty="0" smtClean="0">
                <a:solidFill>
                  <a:schemeClr val="accent2">
                    <a:lumMod val="75000"/>
                  </a:schemeClr>
                </a:solidFill>
              </a:rPr>
              <a:t>food/drink                       &amp; visiting time after mass 	</a:t>
            </a:r>
          </a:p>
          <a:p>
            <a:pPr>
              <a:buClr>
                <a:schemeClr val="accent6">
                  <a:lumMod val="75000"/>
                </a:schemeClr>
              </a:buClr>
              <a:buFont typeface="Wingdings" panose="05000000000000000000" pitchFamily="2" charset="2"/>
              <a:buChar char="v"/>
            </a:pPr>
            <a:r>
              <a:rPr lang="en-US" dirty="0" smtClean="0">
                <a:solidFill>
                  <a:schemeClr val="accent4">
                    <a:lumMod val="50000"/>
                  </a:schemeClr>
                </a:solidFill>
              </a:rPr>
              <a:t>Room to mingle </a:t>
            </a:r>
          </a:p>
          <a:p>
            <a:pPr>
              <a:buClr>
                <a:schemeClr val="accent6">
                  <a:lumMod val="75000"/>
                </a:schemeClr>
              </a:buClr>
              <a:buFont typeface="Wingdings" panose="05000000000000000000" pitchFamily="2" charset="2"/>
              <a:buChar char="v"/>
            </a:pPr>
            <a:r>
              <a:rPr lang="en-US" dirty="0" smtClean="0">
                <a:solidFill>
                  <a:schemeClr val="accent6"/>
                </a:solidFill>
              </a:rPr>
              <a:t>NOT out of the way</a:t>
            </a:r>
          </a:p>
          <a:p>
            <a:pPr>
              <a:spcAft>
                <a:spcPts val="1200"/>
              </a:spcAft>
              <a:buClr>
                <a:schemeClr val="accent6">
                  <a:lumMod val="75000"/>
                </a:schemeClr>
              </a:buClr>
              <a:buFont typeface="Wingdings" panose="05000000000000000000" pitchFamily="2" charset="2"/>
              <a:buChar char="v"/>
            </a:pPr>
            <a:r>
              <a:rPr lang="en-US" dirty="0" smtClean="0">
                <a:solidFill>
                  <a:schemeClr val="accent5">
                    <a:lumMod val="75000"/>
                  </a:schemeClr>
                </a:solidFill>
              </a:rPr>
              <a:t>Religious ed. parents while they wait</a:t>
            </a:r>
          </a:p>
          <a:p>
            <a:pPr lvl="0">
              <a:buNone/>
            </a:pPr>
            <a:endParaRPr lang="en-US" b="1" dirty="0" smtClean="0">
              <a:solidFill>
                <a:schemeClr val="accent1"/>
              </a:solidFill>
            </a:endParaRPr>
          </a:p>
          <a:p>
            <a:pPr lvl="0">
              <a:buNone/>
            </a:pPr>
            <a:r>
              <a:rPr lang="en-US" b="1" dirty="0" smtClean="0">
                <a:solidFill>
                  <a:schemeClr val="accent1">
                    <a:lumMod val="75000"/>
                  </a:schemeClr>
                </a:solidFill>
              </a:rPr>
              <a:t>6. Bakers </a:t>
            </a:r>
            <a:r>
              <a:rPr lang="en-US" dirty="0" smtClean="0">
                <a:solidFill>
                  <a:schemeClr val="accent1">
                    <a:lumMod val="75000"/>
                  </a:schemeClr>
                </a:solidFill>
              </a:rPr>
              <a:t>–provide a treat after                  special masses or at special parish       meetings</a:t>
            </a:r>
          </a:p>
        </p:txBody>
      </p:sp>
      <p:pic>
        <p:nvPicPr>
          <p:cNvPr id="7" name="Picture 17" descr="C:\Users\brudolph\AppData\Local\Microsoft\Windows\Temporary Internet Files\Content.IE5\Y536Z0WQ\MC900240373[1].wmf"/>
          <p:cNvPicPr>
            <a:picLocks noChangeAspect="1" noChangeArrowheads="1"/>
          </p:cNvPicPr>
          <p:nvPr/>
        </p:nvPicPr>
        <p:blipFill>
          <a:blip r:embed="rId3" cstate="print"/>
          <a:srcRect/>
          <a:stretch>
            <a:fillRect/>
          </a:stretch>
        </p:blipFill>
        <p:spPr bwMode="auto">
          <a:xfrm>
            <a:off x="6172200" y="1447800"/>
            <a:ext cx="2752122" cy="1909268"/>
          </a:xfrm>
          <a:prstGeom prst="rect">
            <a:avLst/>
          </a:prstGeom>
          <a:noFill/>
        </p:spPr>
      </p:pic>
      <p:pic>
        <p:nvPicPr>
          <p:cNvPr id="8" name="Picture 2" descr="C:\Users\brudolph\AppData\Local\Microsoft\Windows\Temporary Internet Files\Content.IE5\MOJ3CXK9\MC900251485[1].wmf"/>
          <p:cNvPicPr>
            <a:picLocks noChangeAspect="1" noChangeArrowheads="1"/>
          </p:cNvPicPr>
          <p:nvPr/>
        </p:nvPicPr>
        <p:blipFill>
          <a:blip r:embed="rId4" cstate="print"/>
          <a:srcRect/>
          <a:stretch>
            <a:fillRect/>
          </a:stretch>
        </p:blipFill>
        <p:spPr bwMode="auto">
          <a:xfrm>
            <a:off x="6934200" y="3886200"/>
            <a:ext cx="2011193"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1000"/>
                                        <p:tgtEl>
                                          <p:spTgt spid="6">
                                            <p:txEl>
                                              <p:pRg st="0" end="0"/>
                                            </p:txEl>
                                          </p:spTgt>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circle(in)">
                                      <p:cBhvr>
                                        <p:cTn id="11" dur="1000"/>
                                        <p:tgtEl>
                                          <p:spTgt spid="6">
                                            <p:txEl>
                                              <p:pRg st="1" end="1"/>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05"/>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 calcmode="lin" valueType="num">
                                      <p:cBhvr>
                                        <p:cTn id="16" dur="1000" fill="hold"/>
                                        <p:tgtEl>
                                          <p:spTgt spid="7"/>
                                        </p:tgtEl>
                                        <p:attrNameLst>
                                          <p:attrName>ppt_x</p:attrName>
                                        </p:attrNameLst>
                                      </p:cBhvr>
                                      <p:tavLst>
                                        <p:tav tm="0">
                                          <p:val>
                                            <p:strVal val="#ppt_x-.2"/>
                                          </p:val>
                                        </p:tav>
                                        <p:tav tm="100000">
                                          <p:val>
                                            <p:strVal val="#ppt_x"/>
                                          </p:val>
                                        </p:tav>
                                      </p:tavLst>
                                    </p:anim>
                                    <p:anim calcmode="lin" valueType="num">
                                      <p:cBhvr>
                                        <p:cTn id="17" dur="1000" fill="hold"/>
                                        <p:tgtEl>
                                          <p:spTgt spid="7"/>
                                        </p:tgtEl>
                                        <p:attrNameLst>
                                          <p:attrName>ppt_y</p:attrName>
                                        </p:attrNameLst>
                                      </p:cBhvr>
                                      <p:tavLst>
                                        <p:tav tm="0">
                                          <p:val>
                                            <p:strVal val="#ppt_y"/>
                                          </p:val>
                                        </p:tav>
                                        <p:tav tm="100000">
                                          <p:val>
                                            <p:strVal val="#ppt_y"/>
                                          </p:val>
                                        </p:tav>
                                      </p:tavLst>
                                    </p:anim>
                                    <p:animEffect transition="in" filter="fade">
                                      <p:cBhvr>
                                        <p:cTn id="18" dur="1000"/>
                                        <p:tgtEl>
                                          <p:spTgt spid="7"/>
                                        </p:tgtEl>
                                      </p:cBhvr>
                                    </p:animEffect>
                                  </p:childTnLst>
                                </p:cTn>
                              </p:par>
                            </p:childTnLst>
                          </p:cTn>
                        </p:par>
                        <p:par>
                          <p:cTn id="19" fill="hold">
                            <p:stCondLst>
                              <p:cond delay="2000"/>
                            </p:stCondLst>
                            <p:childTnLst>
                              <p:par>
                                <p:cTn id="20" presetID="6" presetClass="entr" presetSubtype="16" fill="hold" grpId="0"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circle(in)">
                                      <p:cBhvr>
                                        <p:cTn id="22" dur="1000"/>
                                        <p:tgtEl>
                                          <p:spTgt spid="6">
                                            <p:txEl>
                                              <p:pRg st="2" end="2"/>
                                            </p:txEl>
                                          </p:spTgt>
                                        </p:tgtEl>
                                      </p:cBhvr>
                                    </p:animEffect>
                                  </p:childTnLst>
                                </p:cTn>
                              </p:par>
                            </p:childTnLst>
                          </p:cTn>
                        </p:par>
                        <p:par>
                          <p:cTn id="23" fill="hold">
                            <p:stCondLst>
                              <p:cond delay="3000"/>
                            </p:stCondLst>
                            <p:childTnLst>
                              <p:par>
                                <p:cTn id="24" presetID="6" presetClass="entr" presetSubtype="16" fill="hold" grpId="0" nodeType="after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circle(in)">
                                      <p:cBhvr>
                                        <p:cTn id="26" dur="1000"/>
                                        <p:tgtEl>
                                          <p:spTgt spid="6">
                                            <p:txEl>
                                              <p:pRg st="3" end="3"/>
                                            </p:txEl>
                                          </p:spTgt>
                                        </p:tgtEl>
                                      </p:cBhvr>
                                    </p:animEffect>
                                  </p:childTnLst>
                                </p:cTn>
                              </p:par>
                            </p:childTnLst>
                          </p:cTn>
                        </p:par>
                        <p:par>
                          <p:cTn id="27" fill="hold">
                            <p:stCondLst>
                              <p:cond delay="4000"/>
                            </p:stCondLst>
                            <p:childTnLst>
                              <p:par>
                                <p:cTn id="28" presetID="6" presetClass="entr" presetSubtype="16" fill="hold" grpId="0" nodeType="after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circle(in)">
                                      <p:cBhvr>
                                        <p:cTn id="30" dur="10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circle(in)">
                                      <p:cBhvr>
                                        <p:cTn id="35" dur="1000"/>
                                        <p:tgtEl>
                                          <p:spTgt spid="6">
                                            <p:txEl>
                                              <p:pRg st="6" end="6"/>
                                            </p:txEl>
                                          </p:spTgt>
                                        </p:tgtEl>
                                      </p:cBhvr>
                                    </p:animEffect>
                                  </p:childTnLst>
                                </p:cTn>
                              </p:par>
                              <p:par>
                                <p:cTn id="36" presetID="54" presetClass="entr" presetSubtype="0" accel="10000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strVal val="#ppt_w*0.05"/>
                                          </p:val>
                                        </p:tav>
                                        <p:tav tm="100000">
                                          <p:val>
                                            <p:strVal val="#ppt_w"/>
                                          </p:val>
                                        </p:tav>
                                      </p:tavLst>
                                    </p:anim>
                                    <p:anim calcmode="lin" valueType="num">
                                      <p:cBhvr>
                                        <p:cTn id="39" dur="1000" fill="hold"/>
                                        <p:tgtEl>
                                          <p:spTgt spid="8"/>
                                        </p:tgtEl>
                                        <p:attrNameLst>
                                          <p:attrName>ppt_h</p:attrName>
                                        </p:attrNameLst>
                                      </p:cBhvr>
                                      <p:tavLst>
                                        <p:tav tm="0">
                                          <p:val>
                                            <p:strVal val="#ppt_h"/>
                                          </p:val>
                                        </p:tav>
                                        <p:tav tm="100000">
                                          <p:val>
                                            <p:strVal val="#ppt_h"/>
                                          </p:val>
                                        </p:tav>
                                      </p:tavLst>
                                    </p:anim>
                                    <p:anim calcmode="lin" valueType="num">
                                      <p:cBhvr>
                                        <p:cTn id="40" dur="1000" fill="hold"/>
                                        <p:tgtEl>
                                          <p:spTgt spid="8"/>
                                        </p:tgtEl>
                                        <p:attrNameLst>
                                          <p:attrName>ppt_x</p:attrName>
                                        </p:attrNameLst>
                                      </p:cBhvr>
                                      <p:tavLst>
                                        <p:tav tm="0">
                                          <p:val>
                                            <p:strVal val="#ppt_x-.2"/>
                                          </p:val>
                                        </p:tav>
                                        <p:tav tm="100000">
                                          <p:val>
                                            <p:strVal val="#ppt_x"/>
                                          </p:val>
                                        </p:tav>
                                      </p:tavLst>
                                    </p:anim>
                                    <p:anim calcmode="lin" valueType="num">
                                      <p:cBhvr>
                                        <p:cTn id="41" dur="1000" fill="hold"/>
                                        <p:tgtEl>
                                          <p:spTgt spid="8"/>
                                        </p:tgtEl>
                                        <p:attrNameLst>
                                          <p:attrName>ppt_y</p:attrName>
                                        </p:attrNameLst>
                                      </p:cBhvr>
                                      <p:tavLst>
                                        <p:tav tm="0">
                                          <p:val>
                                            <p:strVal val="#ppt_y"/>
                                          </p:val>
                                        </p:tav>
                                        <p:tav tm="100000">
                                          <p:val>
                                            <p:strVal val="#ppt_y"/>
                                          </p:val>
                                        </p:tav>
                                      </p:tavLst>
                                    </p:anim>
                                    <p:animEffect transition="in" filter="fade">
                                      <p:cBhvr>
                                        <p:cTn id="4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848600" cy="746760"/>
          </a:xfrm>
        </p:spPr>
        <p:txBody>
          <a:bodyPr>
            <a:normAutofit/>
          </a:bodyPr>
          <a:lstStyle/>
          <a:p>
            <a:r>
              <a:rPr lang="en-US" sz="3600" b="0" dirty="0" smtClean="0">
                <a:solidFill>
                  <a:schemeClr val="accent1">
                    <a:lumMod val="75000"/>
                  </a:schemeClr>
                </a:solidFill>
                <a:effectLst/>
              </a:rPr>
              <a:t>7. Ministries Brochure/Fair</a:t>
            </a:r>
            <a:endParaRPr lang="en-US" sz="3600" b="0" dirty="0">
              <a:solidFill>
                <a:schemeClr val="accent1">
                  <a:lumMod val="75000"/>
                </a:schemeClr>
              </a:solidFill>
              <a:effectLst/>
            </a:endParaRPr>
          </a:p>
        </p:txBody>
      </p:sp>
      <p:sp>
        <p:nvSpPr>
          <p:cNvPr id="4" name="Text Placeholder 3"/>
          <p:cNvSpPr>
            <a:spLocks noGrp="1"/>
          </p:cNvSpPr>
          <p:nvPr>
            <p:ph type="body" idx="1"/>
          </p:nvPr>
        </p:nvSpPr>
        <p:spPr>
          <a:xfrm>
            <a:off x="304800" y="1066800"/>
            <a:ext cx="3581400" cy="762000"/>
          </a:xfrm>
          <a:solidFill>
            <a:schemeClr val="accent5">
              <a:lumMod val="60000"/>
              <a:lumOff val="40000"/>
            </a:schemeClr>
          </a:solidFill>
        </p:spPr>
        <p:txBody>
          <a:bodyPr>
            <a:normAutofit/>
          </a:bodyPr>
          <a:lstStyle/>
          <a:p>
            <a:r>
              <a:rPr lang="en-US" sz="2400" dirty="0" smtClean="0"/>
              <a:t>Belonging &amp; Invitation</a:t>
            </a:r>
          </a:p>
        </p:txBody>
      </p:sp>
      <p:sp>
        <p:nvSpPr>
          <p:cNvPr id="5" name="Text Placeholder 4"/>
          <p:cNvSpPr>
            <a:spLocks noGrp="1"/>
          </p:cNvSpPr>
          <p:nvPr>
            <p:ph type="body" sz="half" idx="3"/>
          </p:nvPr>
        </p:nvSpPr>
        <p:spPr>
          <a:xfrm>
            <a:off x="4343400" y="1066800"/>
            <a:ext cx="4419600" cy="914400"/>
          </a:xfrm>
          <a:solidFill>
            <a:schemeClr val="accent5">
              <a:lumMod val="60000"/>
              <a:lumOff val="40000"/>
            </a:schemeClr>
          </a:solidFill>
          <a:ln>
            <a:solidFill>
              <a:schemeClr val="bg1"/>
            </a:solidFill>
          </a:ln>
        </p:spPr>
        <p:txBody>
          <a:bodyPr>
            <a:noAutofit/>
          </a:bodyPr>
          <a:lstStyle/>
          <a:p>
            <a:r>
              <a:rPr lang="en-US" sz="2400" dirty="0" smtClean="0">
                <a:sym typeface="Wingdings" pitchFamily="2" charset="2"/>
              </a:rPr>
              <a:t> E</a:t>
            </a:r>
            <a:r>
              <a:rPr lang="en-US" sz="2400" dirty="0" smtClean="0"/>
              <a:t>ach member of Body of Christ brings unique gifts</a:t>
            </a:r>
          </a:p>
        </p:txBody>
      </p:sp>
      <p:sp>
        <p:nvSpPr>
          <p:cNvPr id="3" name="Content Placeholder 2"/>
          <p:cNvSpPr>
            <a:spLocks noGrp="1"/>
          </p:cNvSpPr>
          <p:nvPr>
            <p:ph sz="quarter" idx="2"/>
          </p:nvPr>
        </p:nvSpPr>
        <p:spPr>
          <a:xfrm>
            <a:off x="228600" y="1981200"/>
            <a:ext cx="3657600" cy="4724400"/>
          </a:xfrm>
          <a:ln>
            <a:noFill/>
          </a:ln>
        </p:spPr>
        <p:txBody>
          <a:bodyPr>
            <a:normAutofit fontScale="47500" lnSpcReduction="20000"/>
          </a:bodyPr>
          <a:lstStyle/>
          <a:p>
            <a:pPr>
              <a:buNone/>
            </a:pPr>
            <a:endParaRPr lang="en-US" dirty="0" smtClean="0"/>
          </a:p>
          <a:p>
            <a:pPr>
              <a:spcBef>
                <a:spcPts val="0"/>
              </a:spcBef>
              <a:buNone/>
            </a:pPr>
            <a:r>
              <a:rPr lang="en-US" sz="5500" b="1" dirty="0" smtClean="0">
                <a:solidFill>
                  <a:schemeClr val="accent4">
                    <a:lumMod val="50000"/>
                  </a:schemeClr>
                </a:solidFill>
              </a:rPr>
              <a:t>Brochure:</a:t>
            </a:r>
          </a:p>
          <a:p>
            <a:pPr>
              <a:buClr>
                <a:schemeClr val="accent6">
                  <a:lumMod val="75000"/>
                </a:schemeClr>
              </a:buClr>
              <a:buFont typeface="Wingdings" panose="05000000000000000000" pitchFamily="2" charset="2"/>
              <a:buChar char="v"/>
            </a:pPr>
            <a:r>
              <a:rPr lang="en-US" sz="5100" dirty="0" smtClean="0">
                <a:solidFill>
                  <a:schemeClr val="accent4">
                    <a:lumMod val="50000"/>
                  </a:schemeClr>
                </a:solidFill>
              </a:rPr>
              <a:t>Committee members comfortable w/computer </a:t>
            </a:r>
          </a:p>
          <a:p>
            <a:pPr>
              <a:buClr>
                <a:schemeClr val="accent6">
                  <a:lumMod val="75000"/>
                </a:schemeClr>
              </a:buClr>
              <a:buFont typeface="Wingdings" panose="05000000000000000000" pitchFamily="2" charset="2"/>
              <a:buChar char="v"/>
            </a:pPr>
            <a:r>
              <a:rPr lang="en-US" sz="5100" dirty="0" smtClean="0">
                <a:solidFill>
                  <a:schemeClr val="accent2">
                    <a:lumMod val="50000"/>
                  </a:schemeClr>
                </a:solidFill>
              </a:rPr>
              <a:t>Pastor’s letter of welcome</a:t>
            </a:r>
          </a:p>
          <a:p>
            <a:pPr>
              <a:buClr>
                <a:schemeClr val="accent6">
                  <a:lumMod val="75000"/>
                </a:schemeClr>
              </a:buClr>
              <a:buFont typeface="Wingdings" panose="05000000000000000000" pitchFamily="2" charset="2"/>
              <a:buChar char="v"/>
            </a:pPr>
            <a:r>
              <a:rPr lang="en-US" sz="5100" dirty="0" smtClean="0">
                <a:solidFill>
                  <a:schemeClr val="accent4">
                    <a:lumMod val="50000"/>
                  </a:schemeClr>
                </a:solidFill>
              </a:rPr>
              <a:t>Contact info for parish office &amp; staff</a:t>
            </a:r>
          </a:p>
          <a:p>
            <a:pPr>
              <a:buClr>
                <a:schemeClr val="accent6">
                  <a:lumMod val="75000"/>
                </a:schemeClr>
              </a:buClr>
              <a:buFont typeface="Wingdings" panose="05000000000000000000" pitchFamily="2" charset="2"/>
              <a:buChar char="v"/>
            </a:pPr>
            <a:r>
              <a:rPr lang="en-US" sz="5100" dirty="0" smtClean="0">
                <a:solidFill>
                  <a:schemeClr val="accent2">
                    <a:lumMod val="50000"/>
                  </a:schemeClr>
                </a:solidFill>
              </a:rPr>
              <a:t>List of all programs and ministries offered by parish w/description, name of person in charge &amp; contact info</a:t>
            </a:r>
          </a:p>
        </p:txBody>
      </p:sp>
      <p:sp>
        <p:nvSpPr>
          <p:cNvPr id="6" name="Content Placeholder 5"/>
          <p:cNvSpPr>
            <a:spLocks noGrp="1"/>
          </p:cNvSpPr>
          <p:nvPr>
            <p:ph sz="quarter" idx="4"/>
          </p:nvPr>
        </p:nvSpPr>
        <p:spPr>
          <a:xfrm>
            <a:off x="4419600" y="2057400"/>
            <a:ext cx="4419600" cy="4648200"/>
          </a:xfrm>
          <a:ln>
            <a:noFill/>
          </a:ln>
        </p:spPr>
        <p:txBody>
          <a:bodyPr>
            <a:normAutofit/>
          </a:bodyPr>
          <a:lstStyle/>
          <a:p>
            <a:pPr>
              <a:buNone/>
            </a:pPr>
            <a:r>
              <a:rPr lang="en-US" sz="2600" b="1" dirty="0" smtClean="0">
                <a:solidFill>
                  <a:schemeClr val="accent4">
                    <a:lumMod val="50000"/>
                  </a:schemeClr>
                </a:solidFill>
              </a:rPr>
              <a:t>Ministry fair: </a:t>
            </a:r>
          </a:p>
          <a:p>
            <a:pPr>
              <a:buClr>
                <a:schemeClr val="accent6">
                  <a:lumMod val="75000"/>
                </a:schemeClr>
              </a:buClr>
              <a:buFont typeface="Wingdings" panose="05000000000000000000" pitchFamily="2" charset="2"/>
              <a:buChar char="v"/>
            </a:pPr>
            <a:r>
              <a:rPr lang="en-US" dirty="0" smtClean="0">
                <a:solidFill>
                  <a:schemeClr val="accent4">
                    <a:lumMod val="50000"/>
                  </a:schemeClr>
                </a:solidFill>
              </a:rPr>
              <a:t>1-2x/year after masses</a:t>
            </a:r>
          </a:p>
          <a:p>
            <a:pPr>
              <a:buClr>
                <a:schemeClr val="accent6">
                  <a:lumMod val="75000"/>
                </a:schemeClr>
              </a:buClr>
              <a:buFont typeface="Wingdings" panose="05000000000000000000" pitchFamily="2" charset="2"/>
              <a:buChar char="v"/>
            </a:pPr>
            <a:r>
              <a:rPr lang="en-US" dirty="0" smtClean="0">
                <a:solidFill>
                  <a:schemeClr val="accent2">
                    <a:lumMod val="50000"/>
                  </a:schemeClr>
                </a:solidFill>
              </a:rPr>
              <a:t>In church hall</a:t>
            </a:r>
          </a:p>
          <a:p>
            <a:pPr>
              <a:buClr>
                <a:schemeClr val="accent6">
                  <a:lumMod val="75000"/>
                </a:schemeClr>
              </a:buClr>
              <a:buFont typeface="Wingdings" panose="05000000000000000000" pitchFamily="2" charset="2"/>
              <a:buChar char="v"/>
            </a:pPr>
            <a:r>
              <a:rPr lang="en-US" dirty="0" smtClean="0">
                <a:solidFill>
                  <a:schemeClr val="accent4">
                    <a:lumMod val="50000"/>
                  </a:schemeClr>
                </a:solidFill>
              </a:rPr>
              <a:t>Tables for each ministry to display</a:t>
            </a:r>
          </a:p>
          <a:p>
            <a:pPr>
              <a:buClr>
                <a:schemeClr val="accent6">
                  <a:lumMod val="75000"/>
                </a:schemeClr>
              </a:buClr>
              <a:buFont typeface="Wingdings" panose="05000000000000000000" pitchFamily="2" charset="2"/>
              <a:buChar char="v"/>
            </a:pPr>
            <a:r>
              <a:rPr lang="en-US" dirty="0" smtClean="0">
                <a:solidFill>
                  <a:schemeClr val="accent2">
                    <a:lumMod val="50000"/>
                  </a:schemeClr>
                </a:solidFill>
              </a:rPr>
              <a:t>Reps to welcome, inform &amp; sign up new participants  </a:t>
            </a:r>
          </a:p>
          <a:p>
            <a:pPr>
              <a:buClr>
                <a:schemeClr val="accent6">
                  <a:lumMod val="75000"/>
                </a:schemeClr>
              </a:buClr>
              <a:buFont typeface="Wingdings" panose="05000000000000000000" pitchFamily="2" charset="2"/>
              <a:buChar char="v"/>
            </a:pPr>
            <a:r>
              <a:rPr lang="en-US" dirty="0" smtClean="0">
                <a:solidFill>
                  <a:schemeClr val="accent4">
                    <a:lumMod val="50000"/>
                  </a:schemeClr>
                </a:solidFill>
              </a:rPr>
              <a:t>Freebies, drawings &amp; flyers</a:t>
            </a:r>
          </a:p>
          <a:p>
            <a:pPr>
              <a:buClr>
                <a:schemeClr val="accent6">
                  <a:lumMod val="75000"/>
                </a:schemeClr>
              </a:buClr>
              <a:buFont typeface="Wingdings" panose="05000000000000000000" pitchFamily="2" charset="2"/>
              <a:buChar char="v"/>
            </a:pPr>
            <a:r>
              <a:rPr lang="en-US" dirty="0" smtClean="0">
                <a:solidFill>
                  <a:schemeClr val="accent2">
                    <a:lumMod val="50000"/>
                  </a:schemeClr>
                </a:solidFill>
              </a:rPr>
              <a:t>Organizing committee invites all ministries</a:t>
            </a:r>
          </a:p>
        </p:txBody>
      </p:sp>
      <p:cxnSp>
        <p:nvCxnSpPr>
          <p:cNvPr id="8" name="Straight Connector 7"/>
          <p:cNvCxnSpPr/>
          <p:nvPr/>
        </p:nvCxnSpPr>
        <p:spPr>
          <a:xfrm>
            <a:off x="4191000" y="2438400"/>
            <a:ext cx="0" cy="426720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heel(4)">
                                      <p:cBhvr>
                                        <p:cTn id="7" dur="500"/>
                                        <p:tgtEl>
                                          <p:spTgt spid="4">
                                            <p:bg/>
                                          </p:spTgt>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heel(4)">
                                      <p:cBhvr>
                                        <p:cTn id="10" dur="500"/>
                                        <p:tgtEl>
                                          <p:spTgt spid="4">
                                            <p:txEl>
                                              <p:pRg st="0" end="0"/>
                                            </p:txEl>
                                          </p:spTgt>
                                        </p:tgtEl>
                                      </p:cBhvr>
                                    </p:animEffect>
                                  </p:childTnLst>
                                </p:cTn>
                              </p:par>
                            </p:childTnLst>
                          </p:cTn>
                        </p:par>
                        <p:par>
                          <p:cTn id="11" fill="hold">
                            <p:stCondLst>
                              <p:cond delay="500"/>
                            </p:stCondLst>
                            <p:childTnLst>
                              <p:par>
                                <p:cTn id="12" presetID="21" presetClass="entr" presetSubtype="4" fill="hold" grpId="0" nodeType="after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wheel(4)">
                                      <p:cBhvr>
                                        <p:cTn id="14" dur="500"/>
                                        <p:tgtEl>
                                          <p:spTgt spid="5">
                                            <p:bg/>
                                          </p:spTgt>
                                        </p:tgtEl>
                                      </p:cBhvr>
                                    </p:animEffect>
                                  </p:childTnLst>
                                </p:cTn>
                              </p:par>
                              <p:par>
                                <p:cTn id="15" presetID="21" presetClass="entr" presetSubtype="4"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heel(4)">
                                      <p:cBhvr>
                                        <p:cTn id="17" dur="500"/>
                                        <p:tgtEl>
                                          <p:spTgt spid="5">
                                            <p:txEl>
                                              <p:pRg st="0" end="0"/>
                                            </p:txEl>
                                          </p:spTgt>
                                        </p:tgtEl>
                                      </p:cBhvr>
                                    </p:animEffect>
                                  </p:childTnLst>
                                </p:cTn>
                              </p:par>
                            </p:childTnLst>
                          </p:cTn>
                        </p:par>
                        <p:par>
                          <p:cTn id="18" fill="hold">
                            <p:stCondLst>
                              <p:cond delay="1000"/>
                            </p:stCondLst>
                            <p:childTnLst>
                              <p:par>
                                <p:cTn id="19" presetID="21" presetClass="entr" presetSubtype="4"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heel(4)">
                                      <p:cBhvr>
                                        <p:cTn id="21" dur="500"/>
                                        <p:tgtEl>
                                          <p:spTgt spid="3">
                                            <p:txEl>
                                              <p:pRg st="1" end="1"/>
                                            </p:txEl>
                                          </p:spTgt>
                                        </p:tgtEl>
                                      </p:cBhvr>
                                    </p:animEffect>
                                  </p:childTnLst>
                                </p:cTn>
                              </p:par>
                            </p:childTnLst>
                          </p:cTn>
                        </p:par>
                        <p:par>
                          <p:cTn id="22" fill="hold">
                            <p:stCondLst>
                              <p:cond delay="1500"/>
                            </p:stCondLst>
                            <p:childTnLst>
                              <p:par>
                                <p:cTn id="23" presetID="21" presetClass="entr" presetSubtype="4"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heel(4)">
                                      <p:cBhvr>
                                        <p:cTn id="25" dur="500"/>
                                        <p:tgtEl>
                                          <p:spTgt spid="3">
                                            <p:txEl>
                                              <p:pRg st="2" end="2"/>
                                            </p:txEl>
                                          </p:spTgt>
                                        </p:tgtEl>
                                      </p:cBhvr>
                                    </p:animEffect>
                                  </p:childTnLst>
                                </p:cTn>
                              </p:par>
                            </p:childTnLst>
                          </p:cTn>
                        </p:par>
                        <p:par>
                          <p:cTn id="26" fill="hold">
                            <p:stCondLst>
                              <p:cond delay="2000"/>
                            </p:stCondLst>
                            <p:childTnLst>
                              <p:par>
                                <p:cTn id="27" presetID="21" presetClass="entr" presetSubtype="4"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heel(4)">
                                      <p:cBhvr>
                                        <p:cTn id="29" dur="500"/>
                                        <p:tgtEl>
                                          <p:spTgt spid="3">
                                            <p:txEl>
                                              <p:pRg st="3" end="3"/>
                                            </p:txEl>
                                          </p:spTgt>
                                        </p:tgtEl>
                                      </p:cBhvr>
                                    </p:animEffect>
                                  </p:childTnLst>
                                </p:cTn>
                              </p:par>
                            </p:childTnLst>
                          </p:cTn>
                        </p:par>
                        <p:par>
                          <p:cTn id="30" fill="hold">
                            <p:stCondLst>
                              <p:cond delay="2500"/>
                            </p:stCondLst>
                            <p:childTnLst>
                              <p:par>
                                <p:cTn id="31" presetID="21" presetClass="entr" presetSubtype="4"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heel(4)">
                                      <p:cBhvr>
                                        <p:cTn id="33" dur="500"/>
                                        <p:tgtEl>
                                          <p:spTgt spid="3">
                                            <p:txEl>
                                              <p:pRg st="4" end="4"/>
                                            </p:txEl>
                                          </p:spTgt>
                                        </p:tgtEl>
                                      </p:cBhvr>
                                    </p:animEffect>
                                  </p:childTnLst>
                                </p:cTn>
                              </p:par>
                            </p:childTnLst>
                          </p:cTn>
                        </p:par>
                        <p:par>
                          <p:cTn id="34" fill="hold">
                            <p:stCondLst>
                              <p:cond delay="3000"/>
                            </p:stCondLst>
                            <p:childTnLst>
                              <p:par>
                                <p:cTn id="35" presetID="21"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heel(4)">
                                      <p:cBhvr>
                                        <p:cTn id="37" dur="500"/>
                                        <p:tgtEl>
                                          <p:spTgt spid="3">
                                            <p:txEl>
                                              <p:pRg st="5" end="5"/>
                                            </p:txEl>
                                          </p:spTgt>
                                        </p:tgtEl>
                                      </p:cBhvr>
                                    </p:animEffect>
                                  </p:childTnLst>
                                </p:cTn>
                              </p:par>
                            </p:childTnLst>
                          </p:cTn>
                        </p:par>
                        <p:par>
                          <p:cTn id="38" fill="hold">
                            <p:stCondLst>
                              <p:cond delay="3500"/>
                            </p:stCondLst>
                            <p:childTnLst>
                              <p:par>
                                <p:cTn id="39" presetID="21" presetClass="entr" presetSubtype="4" fill="hold" grpId="0" nodeType="after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wheel(4)">
                                      <p:cBhvr>
                                        <p:cTn id="41" dur="500"/>
                                        <p:tgtEl>
                                          <p:spTgt spid="6">
                                            <p:txEl>
                                              <p:pRg st="0" end="0"/>
                                            </p:txEl>
                                          </p:spTgt>
                                        </p:tgtEl>
                                      </p:cBhvr>
                                    </p:animEffect>
                                  </p:childTnLst>
                                </p:cTn>
                              </p:par>
                            </p:childTnLst>
                          </p:cTn>
                        </p:par>
                        <p:par>
                          <p:cTn id="42" fill="hold">
                            <p:stCondLst>
                              <p:cond delay="4000"/>
                            </p:stCondLst>
                            <p:childTnLst>
                              <p:par>
                                <p:cTn id="43" presetID="21" presetClass="entr" presetSubtype="4" fill="hold" grpId="0" nodeType="after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wheel(4)">
                                      <p:cBhvr>
                                        <p:cTn id="45" dur="500"/>
                                        <p:tgtEl>
                                          <p:spTgt spid="6">
                                            <p:txEl>
                                              <p:pRg st="1" end="1"/>
                                            </p:txEl>
                                          </p:spTgt>
                                        </p:tgtEl>
                                      </p:cBhvr>
                                    </p:animEffect>
                                  </p:childTnLst>
                                </p:cTn>
                              </p:par>
                            </p:childTnLst>
                          </p:cTn>
                        </p:par>
                        <p:par>
                          <p:cTn id="46" fill="hold">
                            <p:stCondLst>
                              <p:cond delay="4500"/>
                            </p:stCondLst>
                            <p:childTnLst>
                              <p:par>
                                <p:cTn id="47" presetID="21" presetClass="entr" presetSubtype="4" fill="hold" grpId="0" nodeType="after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wheel(4)">
                                      <p:cBhvr>
                                        <p:cTn id="49" dur="500"/>
                                        <p:tgtEl>
                                          <p:spTgt spid="6">
                                            <p:txEl>
                                              <p:pRg st="2" end="2"/>
                                            </p:txEl>
                                          </p:spTgt>
                                        </p:tgtEl>
                                      </p:cBhvr>
                                    </p:animEffect>
                                  </p:childTnLst>
                                </p:cTn>
                              </p:par>
                            </p:childTnLst>
                          </p:cTn>
                        </p:par>
                        <p:par>
                          <p:cTn id="50" fill="hold">
                            <p:stCondLst>
                              <p:cond delay="5000"/>
                            </p:stCondLst>
                            <p:childTnLst>
                              <p:par>
                                <p:cTn id="51" presetID="21" presetClass="entr" presetSubtype="4" fill="hold" grpId="0" nodeType="after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Effect transition="in" filter="wheel(4)">
                                      <p:cBhvr>
                                        <p:cTn id="53" dur="500"/>
                                        <p:tgtEl>
                                          <p:spTgt spid="6">
                                            <p:txEl>
                                              <p:pRg st="3" end="3"/>
                                            </p:txEl>
                                          </p:spTgt>
                                        </p:tgtEl>
                                      </p:cBhvr>
                                    </p:animEffect>
                                  </p:childTnLst>
                                </p:cTn>
                              </p:par>
                            </p:childTnLst>
                          </p:cTn>
                        </p:par>
                        <p:par>
                          <p:cTn id="54" fill="hold">
                            <p:stCondLst>
                              <p:cond delay="5500"/>
                            </p:stCondLst>
                            <p:childTnLst>
                              <p:par>
                                <p:cTn id="55" presetID="21" presetClass="entr" presetSubtype="4" fill="hold" grpId="0" nodeType="after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wheel(4)">
                                      <p:cBhvr>
                                        <p:cTn id="57" dur="500"/>
                                        <p:tgtEl>
                                          <p:spTgt spid="6">
                                            <p:txEl>
                                              <p:pRg st="4" end="4"/>
                                            </p:txEl>
                                          </p:spTgt>
                                        </p:tgtEl>
                                      </p:cBhvr>
                                    </p:animEffect>
                                  </p:childTnLst>
                                </p:cTn>
                              </p:par>
                            </p:childTnLst>
                          </p:cTn>
                        </p:par>
                        <p:par>
                          <p:cTn id="58" fill="hold">
                            <p:stCondLst>
                              <p:cond delay="6000"/>
                            </p:stCondLst>
                            <p:childTnLst>
                              <p:par>
                                <p:cTn id="59" presetID="21" presetClass="entr" presetSubtype="4" fill="hold" grpId="0" nodeType="after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animEffect transition="in" filter="wheel(4)">
                                      <p:cBhvr>
                                        <p:cTn id="61" dur="500"/>
                                        <p:tgtEl>
                                          <p:spTgt spid="6">
                                            <p:txEl>
                                              <p:pRg st="5" end="5"/>
                                            </p:txEl>
                                          </p:spTgt>
                                        </p:tgtEl>
                                      </p:cBhvr>
                                    </p:animEffect>
                                  </p:childTnLst>
                                </p:cTn>
                              </p:par>
                            </p:childTnLst>
                          </p:cTn>
                        </p:par>
                        <p:par>
                          <p:cTn id="62" fill="hold">
                            <p:stCondLst>
                              <p:cond delay="6500"/>
                            </p:stCondLst>
                            <p:childTnLst>
                              <p:par>
                                <p:cTn id="63" presetID="21" presetClass="entr" presetSubtype="4" fill="hold" grpId="0" nodeType="afterEffect">
                                  <p:stCondLst>
                                    <p:cond delay="0"/>
                                  </p:stCondLst>
                                  <p:childTnLst>
                                    <p:set>
                                      <p:cBhvr>
                                        <p:cTn id="64" dur="1" fill="hold">
                                          <p:stCondLst>
                                            <p:cond delay="0"/>
                                          </p:stCondLst>
                                        </p:cTn>
                                        <p:tgtEl>
                                          <p:spTgt spid="6">
                                            <p:txEl>
                                              <p:pRg st="6" end="6"/>
                                            </p:txEl>
                                          </p:spTgt>
                                        </p:tgtEl>
                                        <p:attrNameLst>
                                          <p:attrName>style.visibility</p:attrName>
                                        </p:attrNameLst>
                                      </p:cBhvr>
                                      <p:to>
                                        <p:strVal val="visible"/>
                                      </p:to>
                                    </p:set>
                                    <p:animEffect transition="in" filter="wheel(4)">
                                      <p:cBhvr>
                                        <p:cTn id="6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3" grpId="0" build="p"/>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446020" y="2979420"/>
            <a:ext cx="6019800" cy="670560"/>
          </a:xfrm>
        </p:spPr>
        <p:txBody>
          <a:bodyPr>
            <a:noAutofit/>
          </a:bodyPr>
          <a:lstStyle/>
          <a:p>
            <a:r>
              <a:rPr lang="en-US" sz="4800" dirty="0" smtClean="0">
                <a:solidFill>
                  <a:schemeClr val="accent1">
                    <a:lumMod val="75000"/>
                  </a:schemeClr>
                </a:solidFill>
                <a:effectLst/>
              </a:rPr>
              <a:t>8</a:t>
            </a:r>
            <a:r>
              <a:rPr lang="en-US" sz="4800" b="0" dirty="0" smtClean="0">
                <a:solidFill>
                  <a:schemeClr val="accent1">
                    <a:lumMod val="75000"/>
                  </a:schemeClr>
                </a:solidFill>
                <a:effectLst/>
              </a:rPr>
              <a:t>. New parishioners</a:t>
            </a:r>
            <a:endParaRPr lang="en-US" sz="4800" b="0" dirty="0">
              <a:solidFill>
                <a:schemeClr val="accent1">
                  <a:lumMod val="75000"/>
                </a:schemeClr>
              </a:solidFill>
              <a:effectLst/>
            </a:endParaRPr>
          </a:p>
        </p:txBody>
      </p:sp>
      <p:sp>
        <p:nvSpPr>
          <p:cNvPr id="3" name="Content Placeholder 2"/>
          <p:cNvSpPr>
            <a:spLocks noGrp="1"/>
          </p:cNvSpPr>
          <p:nvPr>
            <p:ph idx="1"/>
          </p:nvPr>
        </p:nvSpPr>
        <p:spPr>
          <a:xfrm>
            <a:off x="1143000" y="152400"/>
            <a:ext cx="7696200" cy="6477000"/>
          </a:xfrm>
        </p:spPr>
        <p:txBody>
          <a:bodyPr>
            <a:noAutofit/>
          </a:bodyPr>
          <a:lstStyle/>
          <a:p>
            <a:pPr>
              <a:spcBef>
                <a:spcPts val="0"/>
              </a:spcBef>
              <a:buClr>
                <a:schemeClr val="accent6">
                  <a:lumMod val="75000"/>
                </a:schemeClr>
              </a:buClr>
              <a:buFont typeface="Wingdings" panose="05000000000000000000" pitchFamily="2" charset="2"/>
              <a:buChar char="v"/>
            </a:pPr>
            <a:r>
              <a:rPr lang="en-US" sz="2800" dirty="0" smtClean="0">
                <a:solidFill>
                  <a:schemeClr val="accent3">
                    <a:lumMod val="75000"/>
                  </a:schemeClr>
                </a:solidFill>
              </a:rPr>
              <a:t>Folder w/ all parish info that would be helpful</a:t>
            </a:r>
          </a:p>
          <a:p>
            <a:pPr lvl="1">
              <a:spcBef>
                <a:spcPts val="0"/>
              </a:spcBef>
              <a:buClr>
                <a:schemeClr val="accent6">
                  <a:lumMod val="75000"/>
                </a:schemeClr>
              </a:buClr>
              <a:buSzPct val="60000"/>
              <a:buFont typeface="Courier New" panose="02070309020205020404" pitchFamily="49" charset="0"/>
              <a:buChar char="o"/>
            </a:pPr>
            <a:r>
              <a:rPr lang="en-US" dirty="0" smtClean="0">
                <a:solidFill>
                  <a:schemeClr val="accent4">
                    <a:lumMod val="50000"/>
                  </a:schemeClr>
                </a:solidFill>
              </a:rPr>
              <a:t>Census</a:t>
            </a:r>
          </a:p>
          <a:p>
            <a:pPr lvl="1">
              <a:spcBef>
                <a:spcPts val="0"/>
              </a:spcBef>
              <a:buClr>
                <a:schemeClr val="accent6">
                  <a:lumMod val="75000"/>
                </a:schemeClr>
              </a:buClr>
              <a:buSzPct val="60000"/>
              <a:buFont typeface="Courier New" panose="02070309020205020404" pitchFamily="49" charset="0"/>
              <a:buChar char="o"/>
            </a:pPr>
            <a:r>
              <a:rPr lang="en-US" dirty="0" smtClean="0">
                <a:solidFill>
                  <a:schemeClr val="accent5">
                    <a:lumMod val="75000"/>
                  </a:schemeClr>
                </a:solidFill>
              </a:rPr>
              <a:t>Ministry booklets</a:t>
            </a:r>
          </a:p>
          <a:p>
            <a:pPr lvl="1">
              <a:spcBef>
                <a:spcPts val="0"/>
              </a:spcBef>
              <a:buClr>
                <a:schemeClr val="accent6">
                  <a:lumMod val="75000"/>
                </a:schemeClr>
              </a:buClr>
              <a:buSzPct val="60000"/>
              <a:buFont typeface="Courier New" panose="02070309020205020404" pitchFamily="49" charset="0"/>
              <a:buChar char="o"/>
            </a:pPr>
            <a:r>
              <a:rPr lang="en-US" dirty="0" smtClean="0">
                <a:solidFill>
                  <a:schemeClr val="accent4">
                    <a:lumMod val="50000"/>
                  </a:schemeClr>
                </a:solidFill>
              </a:rPr>
              <a:t>Programs interesting to newcomers</a:t>
            </a:r>
          </a:p>
          <a:p>
            <a:pPr lvl="1">
              <a:spcBef>
                <a:spcPts val="0"/>
              </a:spcBef>
              <a:buClr>
                <a:schemeClr val="accent6">
                  <a:lumMod val="75000"/>
                </a:schemeClr>
              </a:buClr>
              <a:buSzPct val="60000"/>
              <a:buFont typeface="Courier New" panose="02070309020205020404" pitchFamily="49" charset="0"/>
              <a:buChar char="o"/>
            </a:pPr>
            <a:r>
              <a:rPr lang="en-US" dirty="0" smtClean="0">
                <a:solidFill>
                  <a:schemeClr val="accent5">
                    <a:lumMod val="75000"/>
                  </a:schemeClr>
                </a:solidFill>
              </a:rPr>
              <a:t>Electronic giving</a:t>
            </a:r>
          </a:p>
          <a:p>
            <a:pPr lvl="1">
              <a:spcBef>
                <a:spcPts val="0"/>
              </a:spcBef>
              <a:buClr>
                <a:schemeClr val="accent6">
                  <a:lumMod val="75000"/>
                </a:schemeClr>
              </a:buClr>
              <a:buSzPct val="60000"/>
              <a:buFont typeface="Courier New" panose="02070309020205020404" pitchFamily="49" charset="0"/>
              <a:buChar char="o"/>
            </a:pPr>
            <a:r>
              <a:rPr lang="en-US" dirty="0" smtClean="0">
                <a:solidFill>
                  <a:schemeClr val="accent4">
                    <a:lumMod val="50000"/>
                  </a:schemeClr>
                </a:solidFill>
              </a:rPr>
              <a:t>Parish mission statement and plan</a:t>
            </a:r>
          </a:p>
          <a:p>
            <a:pPr lvl="1">
              <a:spcBef>
                <a:spcPts val="0"/>
              </a:spcBef>
              <a:buClr>
                <a:schemeClr val="accent6">
                  <a:lumMod val="75000"/>
                </a:schemeClr>
              </a:buClr>
              <a:buSzPct val="60000"/>
              <a:buFont typeface="Courier New" panose="02070309020205020404" pitchFamily="49" charset="0"/>
              <a:buChar char="o"/>
            </a:pPr>
            <a:r>
              <a:rPr lang="en-US" dirty="0" smtClean="0">
                <a:solidFill>
                  <a:schemeClr val="accent5">
                    <a:lumMod val="75000"/>
                  </a:schemeClr>
                </a:solidFill>
              </a:rPr>
              <a:t>Do NOT fundraise</a:t>
            </a:r>
          </a:p>
          <a:p>
            <a:pPr>
              <a:spcBef>
                <a:spcPts val="0"/>
              </a:spcBef>
              <a:buClr>
                <a:schemeClr val="accent6">
                  <a:lumMod val="75000"/>
                </a:schemeClr>
              </a:buClr>
              <a:buFont typeface="Wingdings" panose="05000000000000000000" pitchFamily="2" charset="2"/>
              <a:buChar char="v"/>
            </a:pPr>
            <a:r>
              <a:rPr lang="en-US" sz="2800" dirty="0" smtClean="0">
                <a:solidFill>
                  <a:schemeClr val="accent3">
                    <a:lumMod val="75000"/>
                  </a:schemeClr>
                </a:solidFill>
              </a:rPr>
              <a:t>Visit/Call</a:t>
            </a:r>
          </a:p>
          <a:p>
            <a:pPr>
              <a:spcBef>
                <a:spcPts val="0"/>
              </a:spcBef>
              <a:buClr>
                <a:schemeClr val="accent6">
                  <a:lumMod val="75000"/>
                </a:schemeClr>
              </a:buClr>
              <a:buFont typeface="Wingdings" panose="05000000000000000000" pitchFamily="2" charset="2"/>
              <a:buChar char="v"/>
            </a:pPr>
            <a:r>
              <a:rPr lang="en-US" sz="2800" dirty="0" smtClean="0">
                <a:solidFill>
                  <a:schemeClr val="accent3">
                    <a:lumMod val="75000"/>
                  </a:schemeClr>
                </a:solidFill>
              </a:rPr>
              <a:t>Supper/Breakfast</a:t>
            </a:r>
          </a:p>
          <a:p>
            <a:pPr lvl="1">
              <a:spcBef>
                <a:spcPts val="0"/>
              </a:spcBef>
              <a:buClr>
                <a:schemeClr val="accent6">
                  <a:lumMod val="75000"/>
                </a:schemeClr>
              </a:buClr>
              <a:buSzPct val="60000"/>
              <a:buFont typeface="Courier New" panose="02070309020205020404" pitchFamily="49" charset="0"/>
              <a:buChar char="o"/>
            </a:pPr>
            <a:r>
              <a:rPr lang="en-US" dirty="0" smtClean="0">
                <a:solidFill>
                  <a:schemeClr val="accent6">
                    <a:lumMod val="75000"/>
                  </a:schemeClr>
                </a:solidFill>
              </a:rPr>
              <a:t>Multiple times/year</a:t>
            </a:r>
          </a:p>
          <a:p>
            <a:pPr lvl="1">
              <a:spcBef>
                <a:spcPts val="0"/>
              </a:spcBef>
              <a:buClr>
                <a:schemeClr val="accent6">
                  <a:lumMod val="75000"/>
                </a:schemeClr>
              </a:buClr>
              <a:buSzPct val="60000"/>
              <a:buFont typeface="Courier New" panose="02070309020205020404" pitchFamily="49" charset="0"/>
              <a:buChar char="o"/>
            </a:pPr>
            <a:r>
              <a:rPr lang="en-US" dirty="0" smtClean="0">
                <a:solidFill>
                  <a:schemeClr val="accent2">
                    <a:lumMod val="75000"/>
                  </a:schemeClr>
                </a:solidFill>
              </a:rPr>
              <a:t>Parish staff &amp;/or parishioners sit with newcomers </a:t>
            </a:r>
          </a:p>
          <a:p>
            <a:pPr lvl="1">
              <a:spcBef>
                <a:spcPts val="0"/>
              </a:spcBef>
              <a:buClr>
                <a:schemeClr val="accent6">
                  <a:lumMod val="75000"/>
                </a:schemeClr>
              </a:buClr>
              <a:buSzPct val="60000"/>
              <a:buFont typeface="Courier New" panose="02070309020205020404" pitchFamily="49" charset="0"/>
              <a:buChar char="o"/>
            </a:pPr>
            <a:r>
              <a:rPr lang="en-US" dirty="0" smtClean="0">
                <a:solidFill>
                  <a:schemeClr val="accent6">
                    <a:lumMod val="75000"/>
                  </a:schemeClr>
                </a:solidFill>
              </a:rPr>
              <a:t>Share parish plan/programs &amp; invite participation</a:t>
            </a:r>
          </a:p>
          <a:p>
            <a:pPr>
              <a:spcBef>
                <a:spcPts val="0"/>
              </a:spcBef>
              <a:buClr>
                <a:schemeClr val="accent6">
                  <a:lumMod val="75000"/>
                </a:schemeClr>
              </a:buClr>
              <a:buFont typeface="Wingdings" panose="05000000000000000000" pitchFamily="2" charset="2"/>
              <a:buChar char="v"/>
            </a:pPr>
            <a:r>
              <a:rPr lang="en-US" sz="2800" dirty="0" smtClean="0">
                <a:solidFill>
                  <a:schemeClr val="accent3">
                    <a:lumMod val="75000"/>
                  </a:schemeClr>
                </a:solidFill>
              </a:rPr>
              <a:t>Personally invite to parish events the first year</a:t>
            </a:r>
          </a:p>
        </p:txBody>
      </p:sp>
      <p:pic>
        <p:nvPicPr>
          <p:cNvPr id="4" name="Picture 2" descr="C:\Users\brudolph\AppData\Local\Microsoft\Windows\Temporary Internet Files\Content.IE5\BJNZQW21\MC900057313[1].wmf"/>
          <p:cNvPicPr>
            <a:picLocks noChangeAspect="1" noChangeArrowheads="1"/>
          </p:cNvPicPr>
          <p:nvPr/>
        </p:nvPicPr>
        <p:blipFill>
          <a:blip r:embed="rId3" cstate="print"/>
          <a:srcRect/>
          <a:stretch>
            <a:fillRect/>
          </a:stretch>
        </p:blipFill>
        <p:spPr bwMode="auto">
          <a:xfrm>
            <a:off x="7162800" y="838200"/>
            <a:ext cx="1669233" cy="1752600"/>
          </a:xfrm>
          <a:prstGeom prst="rect">
            <a:avLst/>
          </a:prstGeom>
          <a:noFill/>
        </p:spPr>
      </p:pic>
      <p:pic>
        <p:nvPicPr>
          <p:cNvPr id="5" name="Picture 3" descr="C:\Users\brudolph\AppData\Local\Microsoft\Windows\Temporary Internet Files\Content.IE5\Y536Z0WQ\MC900332940[1].wmf"/>
          <p:cNvPicPr>
            <a:picLocks noChangeAspect="1" noChangeArrowheads="1"/>
          </p:cNvPicPr>
          <p:nvPr/>
        </p:nvPicPr>
        <p:blipFill>
          <a:blip r:embed="rId4" cstate="print"/>
          <a:srcRect/>
          <a:stretch>
            <a:fillRect/>
          </a:stretch>
        </p:blipFill>
        <p:spPr bwMode="auto">
          <a:xfrm>
            <a:off x="6172200" y="3048000"/>
            <a:ext cx="2282064"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500"/>
                                        <p:tgtEl>
                                          <p:spTgt spid="3">
                                            <p:txEl>
                                              <p:pRg st="1" end="1"/>
                                            </p:txEl>
                                          </p:spTgt>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500"/>
                                        <p:tgtEl>
                                          <p:spTgt spid="3">
                                            <p:txEl>
                                              <p:pRg st="2" end="2"/>
                                            </p:txEl>
                                          </p:spTgt>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amond(in)">
                                      <p:cBhvr>
                                        <p:cTn id="19" dur="500"/>
                                        <p:tgtEl>
                                          <p:spTgt spid="3">
                                            <p:txEl>
                                              <p:pRg st="3" end="3"/>
                                            </p:txEl>
                                          </p:spTgt>
                                        </p:tgtEl>
                                      </p:cBhvr>
                                    </p:animEffect>
                                  </p:childTnLst>
                                </p:cTn>
                              </p:par>
                            </p:childTnLst>
                          </p:cTn>
                        </p:par>
                        <p:par>
                          <p:cTn id="20" fill="hold">
                            <p:stCondLst>
                              <p:cond delay="2000"/>
                            </p:stCondLst>
                            <p:childTnLst>
                              <p:par>
                                <p:cTn id="21" presetID="8"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amond(in)">
                                      <p:cBhvr>
                                        <p:cTn id="23" dur="500"/>
                                        <p:tgtEl>
                                          <p:spTgt spid="3">
                                            <p:txEl>
                                              <p:pRg st="4" end="4"/>
                                            </p:txEl>
                                          </p:spTgt>
                                        </p:tgtEl>
                                      </p:cBhvr>
                                    </p:animEffect>
                                  </p:childTnLst>
                                </p:cTn>
                              </p:par>
                            </p:childTnLst>
                          </p:cTn>
                        </p:par>
                        <p:par>
                          <p:cTn id="24" fill="hold">
                            <p:stCondLst>
                              <p:cond delay="2500"/>
                            </p:stCondLst>
                            <p:childTnLst>
                              <p:par>
                                <p:cTn id="25" presetID="8" presetClass="entr" presetSubtype="16"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amond(in)">
                                      <p:cBhvr>
                                        <p:cTn id="27" dur="500"/>
                                        <p:tgtEl>
                                          <p:spTgt spid="3">
                                            <p:txEl>
                                              <p:pRg st="5" end="5"/>
                                            </p:txEl>
                                          </p:spTgt>
                                        </p:tgtEl>
                                      </p:cBhvr>
                                    </p:animEffect>
                                  </p:childTnLst>
                                </p:cTn>
                              </p:par>
                            </p:childTnLst>
                          </p:cTn>
                        </p:par>
                        <p:par>
                          <p:cTn id="28" fill="hold">
                            <p:stCondLst>
                              <p:cond delay="3000"/>
                            </p:stCondLst>
                            <p:childTnLst>
                              <p:par>
                                <p:cTn id="29" presetID="8" presetClass="entr" presetSubtype="16"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amond(in)">
                                      <p:cBhvr>
                                        <p:cTn id="31" dur="500"/>
                                        <p:tgtEl>
                                          <p:spTgt spid="3">
                                            <p:txEl>
                                              <p:pRg st="6" end="6"/>
                                            </p:txEl>
                                          </p:spTgt>
                                        </p:tgtEl>
                                      </p:cBhvr>
                                    </p:animEffect>
                                  </p:childTnLst>
                                </p:cTn>
                              </p:par>
                            </p:childTnLst>
                          </p:cTn>
                        </p:par>
                        <p:par>
                          <p:cTn id="32" fill="hold">
                            <p:stCondLst>
                              <p:cond delay="3500"/>
                            </p:stCondLst>
                            <p:childTnLst>
                              <p:par>
                                <p:cTn id="33" presetID="8" presetClass="entr" presetSubtype="16"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diamond(in)">
                                      <p:cBhvr>
                                        <p:cTn id="35" dur="500"/>
                                        <p:tgtEl>
                                          <p:spTgt spid="3">
                                            <p:txEl>
                                              <p:pRg st="7" end="7"/>
                                            </p:txEl>
                                          </p:spTgt>
                                        </p:tgtEl>
                                      </p:cBhvr>
                                    </p:animEffect>
                                  </p:childTnLst>
                                </p:cTn>
                              </p:par>
                              <p:par>
                                <p:cTn id="36" presetID="8" presetClass="entr" presetSubtype="16"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diamond(in)">
                                      <p:cBhvr>
                                        <p:cTn id="38" dur="1000"/>
                                        <p:tgtEl>
                                          <p:spTgt spid="4"/>
                                        </p:tgtEl>
                                      </p:cBhvr>
                                    </p:animEffect>
                                  </p:childTnLst>
                                </p:cTn>
                              </p:par>
                            </p:childTnLst>
                          </p:cTn>
                        </p:par>
                        <p:par>
                          <p:cTn id="39" fill="hold">
                            <p:stCondLst>
                              <p:cond delay="4500"/>
                            </p:stCondLst>
                            <p:childTnLst>
                              <p:par>
                                <p:cTn id="40" presetID="8" presetClass="entr" presetSubtype="16"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amond(in)">
                                      <p:cBhvr>
                                        <p:cTn id="42" dur="500"/>
                                        <p:tgtEl>
                                          <p:spTgt spid="3">
                                            <p:txEl>
                                              <p:pRg st="8" end="8"/>
                                            </p:txEl>
                                          </p:spTgt>
                                        </p:tgtEl>
                                      </p:cBhvr>
                                    </p:animEffect>
                                  </p:childTnLst>
                                </p:cTn>
                              </p:par>
                              <p:par>
                                <p:cTn id="43" presetID="8" presetClass="entr" presetSubtype="16"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diamond(in)">
                                      <p:cBhvr>
                                        <p:cTn id="45" dur="1000"/>
                                        <p:tgtEl>
                                          <p:spTgt spid="5"/>
                                        </p:tgtEl>
                                      </p:cBhvr>
                                    </p:animEffect>
                                  </p:childTnLst>
                                </p:cTn>
                              </p:par>
                            </p:childTnLst>
                          </p:cTn>
                        </p:par>
                        <p:par>
                          <p:cTn id="46" fill="hold">
                            <p:stCondLst>
                              <p:cond delay="5500"/>
                            </p:stCondLst>
                            <p:childTnLst>
                              <p:par>
                                <p:cTn id="47" presetID="8" presetClass="entr" presetSubtype="16"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diamond(in)">
                                      <p:cBhvr>
                                        <p:cTn id="49" dur="500"/>
                                        <p:tgtEl>
                                          <p:spTgt spid="3">
                                            <p:txEl>
                                              <p:pRg st="9" end="9"/>
                                            </p:txEl>
                                          </p:spTgt>
                                        </p:tgtEl>
                                      </p:cBhvr>
                                    </p:animEffect>
                                  </p:childTnLst>
                                </p:cTn>
                              </p:par>
                            </p:childTnLst>
                          </p:cTn>
                        </p:par>
                        <p:par>
                          <p:cTn id="50" fill="hold">
                            <p:stCondLst>
                              <p:cond delay="6000"/>
                            </p:stCondLst>
                            <p:childTnLst>
                              <p:par>
                                <p:cTn id="51" presetID="8" presetClass="entr" presetSubtype="16" fill="hold" grpId="0"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diamond(in)">
                                      <p:cBhvr>
                                        <p:cTn id="53" dur="500"/>
                                        <p:tgtEl>
                                          <p:spTgt spid="3">
                                            <p:txEl>
                                              <p:pRg st="10" end="10"/>
                                            </p:txEl>
                                          </p:spTgt>
                                        </p:tgtEl>
                                      </p:cBhvr>
                                    </p:animEffect>
                                  </p:childTnLst>
                                </p:cTn>
                              </p:par>
                            </p:childTnLst>
                          </p:cTn>
                        </p:par>
                        <p:par>
                          <p:cTn id="54" fill="hold">
                            <p:stCondLst>
                              <p:cond delay="6500"/>
                            </p:stCondLst>
                            <p:childTnLst>
                              <p:par>
                                <p:cTn id="55" presetID="8" presetClass="entr" presetSubtype="16" fill="hold" grpId="0" nodeType="after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diamond(in)">
                                      <p:cBhvr>
                                        <p:cTn id="57" dur="500"/>
                                        <p:tgtEl>
                                          <p:spTgt spid="3">
                                            <p:txEl>
                                              <p:pRg st="11" end="11"/>
                                            </p:txEl>
                                          </p:spTgt>
                                        </p:tgtEl>
                                      </p:cBhvr>
                                    </p:animEffect>
                                  </p:childTnLst>
                                </p:cTn>
                              </p:par>
                            </p:childTnLst>
                          </p:cTn>
                        </p:par>
                        <p:par>
                          <p:cTn id="58" fill="hold">
                            <p:stCondLst>
                              <p:cond delay="7000"/>
                            </p:stCondLst>
                            <p:childTnLst>
                              <p:par>
                                <p:cTn id="59" presetID="8" presetClass="entr" presetSubtype="16" fill="hold" grpId="0" nodeType="after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diamond(in)">
                                      <p:cBhvr>
                                        <p:cTn id="6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14400"/>
            <a:ext cx="7620000" cy="5092891"/>
          </a:xfrm>
        </p:spPr>
        <p:txBody>
          <a:bodyPr>
            <a:normAutofit/>
          </a:bodyPr>
          <a:lstStyle/>
          <a:p>
            <a:pPr>
              <a:buNone/>
            </a:pPr>
            <a:r>
              <a:rPr lang="en-US" sz="3200" b="1" dirty="0" smtClean="0">
                <a:solidFill>
                  <a:schemeClr val="accent1">
                    <a:lumMod val="75000"/>
                  </a:schemeClr>
                </a:solidFill>
              </a:rPr>
              <a:t>9. Sacramental Prep</a:t>
            </a:r>
          </a:p>
          <a:p>
            <a:r>
              <a:rPr lang="en-US" sz="3200" dirty="0" smtClean="0">
                <a:solidFill>
                  <a:schemeClr val="accent4">
                    <a:lumMod val="50000"/>
                  </a:schemeClr>
                </a:solidFill>
              </a:rPr>
              <a:t>Attitude of welcome</a:t>
            </a:r>
          </a:p>
          <a:p>
            <a:r>
              <a:rPr lang="en-US" sz="3200" dirty="0" smtClean="0">
                <a:solidFill>
                  <a:schemeClr val="accent3">
                    <a:lumMod val="75000"/>
                  </a:schemeClr>
                </a:solidFill>
              </a:rPr>
              <a:t>Meet people where they are</a:t>
            </a:r>
          </a:p>
          <a:p>
            <a:r>
              <a:rPr lang="en-US" sz="3200" dirty="0" smtClean="0">
                <a:solidFill>
                  <a:schemeClr val="accent2">
                    <a:lumMod val="75000"/>
                  </a:schemeClr>
                </a:solidFill>
              </a:rPr>
              <a:t>Baby-sitting service</a:t>
            </a:r>
          </a:p>
          <a:p>
            <a:r>
              <a:rPr lang="en-US" sz="3200" dirty="0" smtClean="0">
                <a:solidFill>
                  <a:schemeClr val="accent5">
                    <a:lumMod val="75000"/>
                  </a:schemeClr>
                </a:solidFill>
              </a:rPr>
              <a:t>Feed so evening meals are not an issue</a:t>
            </a:r>
          </a:p>
          <a:p>
            <a:pPr>
              <a:buNone/>
            </a:pPr>
            <a:endParaRPr lang="en-US" sz="3200" b="1" dirty="0" smtClean="0">
              <a:solidFill>
                <a:schemeClr val="accent3"/>
              </a:solidFill>
            </a:endParaRPr>
          </a:p>
          <a:p>
            <a:pPr>
              <a:buNone/>
            </a:pPr>
            <a:r>
              <a:rPr lang="en-US" sz="3200" b="1" dirty="0" smtClean="0">
                <a:solidFill>
                  <a:schemeClr val="accent1">
                    <a:lumMod val="75000"/>
                  </a:schemeClr>
                </a:solidFill>
              </a:rPr>
              <a:t>10. Child Care</a:t>
            </a:r>
          </a:p>
          <a:p>
            <a:pPr lvl="1"/>
            <a:endParaRPr lang="en-US" dirty="0" smtClean="0"/>
          </a:p>
          <a:p>
            <a:pPr lvl="1"/>
            <a:endParaRPr lang="en-US" dirty="0" smtClean="0"/>
          </a:p>
          <a:p>
            <a:pPr lvl="1"/>
            <a:endParaRPr lang="en-US" dirty="0" smtClean="0"/>
          </a:p>
          <a:p>
            <a:pPr lvl="0"/>
            <a:endParaRPr lang="en-US" dirty="0" smtClean="0"/>
          </a:p>
        </p:txBody>
      </p:sp>
      <p:pic>
        <p:nvPicPr>
          <p:cNvPr id="4" name="Picture 4" descr="C:\Users\brudolph\AppData\Local\Microsoft\Windows\Temporary Internet Files\Content.IE5\MOJ3CXK9\MC900289970[1].wmf"/>
          <p:cNvPicPr>
            <a:picLocks noChangeAspect="1" noChangeArrowheads="1"/>
          </p:cNvPicPr>
          <p:nvPr/>
        </p:nvPicPr>
        <p:blipFill>
          <a:blip r:embed="rId3" cstate="print"/>
          <a:srcRect/>
          <a:stretch>
            <a:fillRect/>
          </a:stretch>
        </p:blipFill>
        <p:spPr bwMode="auto">
          <a:xfrm>
            <a:off x="4876800" y="4343400"/>
            <a:ext cx="2446013" cy="1926125"/>
          </a:xfrm>
          <a:prstGeom prst="rect">
            <a:avLst/>
          </a:prstGeom>
          <a:noFill/>
        </p:spPr>
      </p:pic>
      <p:pic>
        <p:nvPicPr>
          <p:cNvPr id="5" name="Picture 2" descr="C:\Users\brudolph\AppData\Local\Microsoft\Windows\Temporary Internet Files\Content.IE5\BJNZQW21\MM900282785[1].gif"/>
          <p:cNvPicPr>
            <a:picLocks noChangeAspect="1" noChangeArrowheads="1" noCrop="1"/>
          </p:cNvPicPr>
          <p:nvPr/>
        </p:nvPicPr>
        <p:blipFill>
          <a:blip r:embed="rId4" cstate="print"/>
          <a:srcRect/>
          <a:stretch>
            <a:fillRect/>
          </a:stretch>
        </p:blipFill>
        <p:spPr bwMode="auto">
          <a:xfrm>
            <a:off x="6324600" y="457200"/>
            <a:ext cx="2472929"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slide(fromBottom)">
                                      <p:cBhvr>
                                        <p:cTn id="10" dur="500"/>
                                        <p:tgtEl>
                                          <p:spTgt spid="3">
                                            <p:txEl>
                                              <p:pRg st="0" end="0"/>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slide(fromBottom)">
                                      <p:cBhvr>
                                        <p:cTn id="13" dur="500"/>
                                        <p:tgtEl>
                                          <p:spTgt spid="3">
                                            <p:txEl>
                                              <p:pRg st="1" end="1"/>
                                            </p:txEl>
                                          </p:spTgt>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childTnLst>
                          </p:cTn>
                        </p:par>
                        <p:par>
                          <p:cTn id="22" fill="hold">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slide(fromBottom)">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slide(fromBottom)">
                                      <p:cBhvr>
                                        <p:cTn id="30" dur="500"/>
                                        <p:tgtEl>
                                          <p:spTgt spid="3">
                                            <p:txEl>
                                              <p:pRg st="6" end="6"/>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heckerboard(across)">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966119" y="2804319"/>
            <a:ext cx="5105400" cy="868362"/>
          </a:xfrm>
        </p:spPr>
        <p:txBody>
          <a:bodyPr>
            <a:normAutofit fontScale="90000"/>
          </a:bodyPr>
          <a:lstStyle/>
          <a:p>
            <a:r>
              <a:rPr lang="en-US" dirty="0" smtClean="0">
                <a:solidFill>
                  <a:schemeClr val="accent1">
                    <a:lumMod val="75000"/>
                  </a:schemeClr>
                </a:solidFill>
                <a:effectLst/>
              </a:rPr>
              <a:t>Ministries of  Welcome</a:t>
            </a:r>
            <a:endParaRPr lang="en-US" dirty="0">
              <a:solidFill>
                <a:schemeClr val="accent1">
                  <a:lumMod val="75000"/>
                </a:schemeClr>
              </a:solidFill>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698072"/>
              </p:ext>
            </p:extLst>
          </p:nvPr>
        </p:nvGraphicFramePr>
        <p:xfrm>
          <a:off x="1143000" y="304800"/>
          <a:ext cx="7791448" cy="5999480"/>
        </p:xfrm>
        <a:graphic>
          <a:graphicData uri="http://schemas.openxmlformats.org/drawingml/2006/table">
            <a:tbl>
              <a:tblPr firstRow="1" bandRow="1">
                <a:tableStyleId>{5C22544A-7EE6-4342-B048-85BDC9FD1C3A}</a:tableStyleId>
              </a:tblPr>
              <a:tblGrid>
                <a:gridCol w="2388234">
                  <a:extLst>
                    <a:ext uri="{9D8B030D-6E8A-4147-A177-3AD203B41FA5}">
                      <a16:colId xmlns:a16="http://schemas.microsoft.com/office/drawing/2014/main" val="20000"/>
                    </a:ext>
                  </a:extLst>
                </a:gridCol>
                <a:gridCol w="1662528">
                  <a:extLst>
                    <a:ext uri="{9D8B030D-6E8A-4147-A177-3AD203B41FA5}">
                      <a16:colId xmlns:a16="http://schemas.microsoft.com/office/drawing/2014/main" val="20001"/>
                    </a:ext>
                  </a:extLst>
                </a:gridCol>
                <a:gridCol w="2058368">
                  <a:extLst>
                    <a:ext uri="{9D8B030D-6E8A-4147-A177-3AD203B41FA5}">
                      <a16:colId xmlns:a16="http://schemas.microsoft.com/office/drawing/2014/main" val="20002"/>
                    </a:ext>
                  </a:extLst>
                </a:gridCol>
                <a:gridCol w="1682318">
                  <a:extLst>
                    <a:ext uri="{9D8B030D-6E8A-4147-A177-3AD203B41FA5}">
                      <a16:colId xmlns:a16="http://schemas.microsoft.com/office/drawing/2014/main" val="20003"/>
                    </a:ext>
                  </a:extLst>
                </a:gridCol>
              </a:tblGrid>
              <a:tr h="370840">
                <a:tc>
                  <a:txBody>
                    <a:bodyPr/>
                    <a:lstStyle/>
                    <a:p>
                      <a:r>
                        <a:rPr lang="en-US" dirty="0" smtClean="0"/>
                        <a:t>Ministry</a:t>
                      </a:r>
                      <a:endParaRPr lang="en-US" dirty="0"/>
                    </a:p>
                  </a:txBody>
                  <a:tcPr/>
                </a:tc>
                <a:tc>
                  <a:txBody>
                    <a:bodyPr/>
                    <a:lstStyle/>
                    <a:p>
                      <a:r>
                        <a:rPr lang="en-US" dirty="0" smtClean="0"/>
                        <a:t>Have it now?</a:t>
                      </a:r>
                      <a:endParaRPr lang="en-US" dirty="0"/>
                    </a:p>
                  </a:txBody>
                  <a:tcPr/>
                </a:tc>
                <a:tc>
                  <a:txBody>
                    <a:bodyPr/>
                    <a:lstStyle/>
                    <a:p>
                      <a:r>
                        <a:rPr lang="en-US" dirty="0" smtClean="0"/>
                        <a:t>Worth adding?</a:t>
                      </a:r>
                      <a:endParaRPr lang="en-US" dirty="0"/>
                    </a:p>
                  </a:txBody>
                  <a:tcPr/>
                </a:tc>
                <a:tc>
                  <a:txBody>
                    <a:bodyPr/>
                    <a:lstStyle/>
                    <a:p>
                      <a:r>
                        <a:rPr lang="en-US" dirty="0" smtClean="0"/>
                        <a:t>If so, when?</a:t>
                      </a:r>
                      <a:endParaRPr lang="en-US" dirty="0"/>
                    </a:p>
                  </a:txBody>
                  <a:tcPr/>
                </a:tc>
                <a:extLst>
                  <a:ext uri="{0D108BD9-81ED-4DB2-BD59-A6C34878D82A}">
                    <a16:rowId xmlns:a16="http://schemas.microsoft.com/office/drawing/2014/main" val="10000"/>
                  </a:ext>
                </a:extLst>
              </a:tr>
              <a:tr h="370840">
                <a:tc>
                  <a:txBody>
                    <a:bodyPr/>
                    <a:lstStyle/>
                    <a:p>
                      <a:r>
                        <a:rPr lang="en-US" dirty="0" smtClean="0"/>
                        <a:t>Greeters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smtClean="0"/>
                        <a:t>Ushers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smtClean="0"/>
                        <a:t>Parking Team</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smtClean="0"/>
                        <a:t>Information Table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smtClean="0"/>
                        <a:t>Fellowship</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smtClean="0"/>
                        <a:t>Bakers</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370840">
                <a:tc>
                  <a:txBody>
                    <a:bodyPr/>
                    <a:lstStyle/>
                    <a:p>
                      <a:r>
                        <a:rPr lang="en-US" dirty="0" smtClean="0"/>
                        <a:t>Ministry Brochure</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7"/>
                  </a:ext>
                </a:extLst>
              </a:tr>
              <a:tr h="370840">
                <a:tc>
                  <a:txBody>
                    <a:bodyPr/>
                    <a:lstStyle/>
                    <a:p>
                      <a:r>
                        <a:rPr lang="en-US" dirty="0" smtClean="0"/>
                        <a:t>Ministry Fair</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8"/>
                  </a:ext>
                </a:extLst>
              </a:tr>
              <a:tr h="370840">
                <a:tc>
                  <a:txBody>
                    <a:bodyPr/>
                    <a:lstStyle/>
                    <a:p>
                      <a:r>
                        <a:rPr lang="en-US" dirty="0" smtClean="0"/>
                        <a:t>New Parishioner Visiting</a:t>
                      </a:r>
                      <a:r>
                        <a:rPr lang="en-US" baseline="0" dirty="0" smtClean="0"/>
                        <a:t> Team</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9"/>
                  </a:ext>
                </a:extLst>
              </a:tr>
              <a:tr h="370840">
                <a:tc>
                  <a:txBody>
                    <a:bodyPr/>
                    <a:lstStyle/>
                    <a:p>
                      <a:r>
                        <a:rPr lang="en-US" dirty="0" smtClean="0"/>
                        <a:t>New Parishioner Event</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0"/>
                  </a:ext>
                </a:extLst>
              </a:tr>
              <a:tr h="370840">
                <a:tc>
                  <a:txBody>
                    <a:bodyPr/>
                    <a:lstStyle/>
                    <a:p>
                      <a:r>
                        <a:rPr lang="en-US" dirty="0" smtClean="0"/>
                        <a:t>Invite New People</a:t>
                      </a:r>
                      <a:r>
                        <a:rPr lang="en-US" baseline="0" dirty="0" smtClean="0"/>
                        <a:t> to events for a year</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1"/>
                  </a:ext>
                </a:extLst>
              </a:tr>
              <a:tr h="370840">
                <a:tc>
                  <a:txBody>
                    <a:bodyPr/>
                    <a:lstStyle/>
                    <a:p>
                      <a:r>
                        <a:rPr lang="en-US" dirty="0" smtClean="0"/>
                        <a:t>Welcoming Tone for Sacramental Prep</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12"/>
                  </a:ext>
                </a:extLst>
              </a:tr>
              <a:tr h="370840">
                <a:tc>
                  <a:txBody>
                    <a:bodyPr/>
                    <a:lstStyle/>
                    <a:p>
                      <a:r>
                        <a:rPr lang="en-US" dirty="0" smtClean="0"/>
                        <a:t>Child Care</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8458973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hlinkClick r:id="rId3"/>
              </a:rPr>
              <a:t>Writing Action Steps</a:t>
            </a:r>
            <a:endParaRPr lang="en-US" dirty="0"/>
          </a:p>
        </p:txBody>
      </p:sp>
      <p:pic>
        <p:nvPicPr>
          <p:cNvPr id="84994" name="Picture 2" descr="Image result for action steps"/>
          <p:cNvPicPr>
            <a:picLocks noChangeAspect="1" noChangeArrowheads="1"/>
          </p:cNvPicPr>
          <p:nvPr/>
        </p:nvPicPr>
        <p:blipFill>
          <a:blip r:embed="rId4" cstate="print"/>
          <a:srcRect/>
          <a:stretch>
            <a:fillRect/>
          </a:stretch>
        </p:blipFill>
        <p:spPr bwMode="auto">
          <a:xfrm>
            <a:off x="2590800" y="1752600"/>
            <a:ext cx="4762500" cy="3695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66800" y="304800"/>
            <a:ext cx="7848600" cy="6248400"/>
          </a:xfrm>
        </p:spPr>
        <p:txBody>
          <a:bodyPr>
            <a:normAutofit lnSpcReduction="10000"/>
          </a:bodyPr>
          <a:lstStyle/>
          <a:p>
            <a:pPr>
              <a:buNone/>
            </a:pPr>
            <a:r>
              <a:rPr lang="en-US" sz="3200" dirty="0" smtClean="0"/>
              <a:t>Heavenly Father,</a:t>
            </a:r>
          </a:p>
          <a:p>
            <a:pPr>
              <a:buNone/>
            </a:pPr>
            <a:r>
              <a:rPr lang="en-US" sz="3200" dirty="0" smtClean="0"/>
              <a:t>You sent your Son as a model for hospitality &amp; ministry.</a:t>
            </a:r>
          </a:p>
          <a:p>
            <a:pPr>
              <a:buNone/>
            </a:pPr>
            <a:r>
              <a:rPr lang="en-US" sz="3200" dirty="0" smtClean="0"/>
              <a:t>May I have the courage to walk in his ways and serve your people.</a:t>
            </a:r>
          </a:p>
          <a:p>
            <a:pPr>
              <a:buNone/>
            </a:pPr>
            <a:r>
              <a:rPr lang="en-US" sz="3200" dirty="0" smtClean="0"/>
              <a:t>Prepare my heart to love all who come through the door today.</a:t>
            </a:r>
          </a:p>
          <a:p>
            <a:pPr>
              <a:buNone/>
            </a:pPr>
            <a:r>
              <a:rPr lang="en-US" sz="3200" dirty="0" smtClean="0"/>
              <a:t>Give me eyes to see their needs and gifts,</a:t>
            </a:r>
          </a:p>
          <a:p>
            <a:pPr>
              <a:buNone/>
            </a:pPr>
            <a:r>
              <a:rPr lang="en-US" sz="3200" dirty="0" smtClean="0"/>
              <a:t>	and grace to respond wisely to each situation.</a:t>
            </a:r>
          </a:p>
          <a:p>
            <a:pPr>
              <a:buNone/>
            </a:pPr>
            <a:r>
              <a:rPr lang="en-US" sz="3200" dirty="0" smtClean="0"/>
              <a:t>I ask this through the same Jesus Christ our Lord.  Amen.</a:t>
            </a:r>
          </a:p>
          <a:p>
            <a:pPr algn="r">
              <a:buNone/>
            </a:pPr>
            <a:r>
              <a:rPr lang="en-US" sz="1900" dirty="0" smtClean="0"/>
              <a:t>-Ferrell &amp; Turner, </a:t>
            </a:r>
            <a:r>
              <a:rPr lang="en-US" sz="1900" i="1" dirty="0" smtClean="0"/>
              <a:t>Guide for Ushers &amp; Greeters</a:t>
            </a:r>
            <a:endParaRPr lang="en-US" sz="1900" dirty="0" smtClean="0"/>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12487" y="1676400"/>
            <a:ext cx="6092825" cy="2260092"/>
          </a:xfrm>
        </p:spPr>
        <p:txBody>
          <a:bodyPr>
            <a:normAutofit/>
          </a:bodyPr>
          <a:lstStyle/>
          <a:p>
            <a:pPr algn="ctr"/>
            <a:r>
              <a:rPr lang="en-US" sz="2800" dirty="0" smtClean="0"/>
              <a:t>Remember a time you felt welcomed.  </a:t>
            </a:r>
          </a:p>
          <a:p>
            <a:pPr algn="ctr"/>
            <a:r>
              <a:rPr lang="en-US" sz="2800" dirty="0" smtClean="0"/>
              <a:t>How did it change you?</a:t>
            </a:r>
          </a:p>
        </p:txBody>
      </p:sp>
      <p:pic>
        <p:nvPicPr>
          <p:cNvPr id="6" name="Picture 2" descr="C:\Users\brudolph\AppData\Local\Microsoft\Windows\Temporary Internet Files\Content.IE5\Y536Z0WQ\MC900230979[1].wmf"/>
          <p:cNvPicPr>
            <a:picLocks noChangeAspect="1" noChangeArrowheads="1"/>
          </p:cNvPicPr>
          <p:nvPr/>
        </p:nvPicPr>
        <p:blipFill>
          <a:blip r:embed="rId3" cstate="print"/>
          <a:srcRect/>
          <a:stretch>
            <a:fillRect/>
          </a:stretch>
        </p:blipFill>
        <p:spPr bwMode="auto">
          <a:xfrm>
            <a:off x="3369028" y="3276600"/>
            <a:ext cx="3869972" cy="3190492"/>
          </a:xfrm>
          <a:prstGeom prst="rect">
            <a:avLst/>
          </a:prstGeom>
          <a:noFill/>
        </p:spPr>
      </p:pic>
      <p:sp>
        <p:nvSpPr>
          <p:cNvPr id="2" name="TextBox 1"/>
          <p:cNvSpPr txBox="1"/>
          <p:nvPr/>
        </p:nvSpPr>
        <p:spPr>
          <a:xfrm>
            <a:off x="1752600" y="545813"/>
            <a:ext cx="6781800" cy="707886"/>
          </a:xfrm>
          <a:prstGeom prst="rect">
            <a:avLst/>
          </a:prstGeom>
          <a:noFill/>
        </p:spPr>
        <p:txBody>
          <a:bodyPr wrap="square" rtlCol="0">
            <a:spAutoFit/>
          </a:bodyPr>
          <a:lstStyle/>
          <a:p>
            <a:r>
              <a:rPr lang="en-US" sz="4000" dirty="0" smtClean="0">
                <a:solidFill>
                  <a:schemeClr val="accent2">
                    <a:lumMod val="75000"/>
                  </a:schemeClr>
                </a:solidFill>
                <a:latin typeface="+mj-lt"/>
              </a:rPr>
              <a:t>The Importance of Hospitality</a:t>
            </a:r>
            <a:endParaRPr lang="en-US" sz="4000" dirty="0">
              <a:solidFill>
                <a:schemeClr val="accent2">
                  <a:lumMod val="75000"/>
                </a:schemeClr>
              </a:solidFill>
              <a:latin typeface="+mj-lt"/>
            </a:endParaRPr>
          </a:p>
        </p:txBody>
      </p:sp>
    </p:spTree>
    <p:extLst>
      <p:ext uri="{BB962C8B-B14F-4D97-AF65-F5344CB8AC3E}">
        <p14:creationId xmlns:p14="http://schemas.microsoft.com/office/powerpoint/2010/main" val="271270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9"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1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401762"/>
          </a:xfrm>
        </p:spPr>
        <p:txBody>
          <a:bodyPr>
            <a:noAutofit/>
          </a:bodyPr>
          <a:lstStyle/>
          <a:p>
            <a:pPr algn="ctr"/>
            <a:r>
              <a:rPr lang="en-US" sz="4400" dirty="0" smtClean="0">
                <a:solidFill>
                  <a:schemeClr val="accent3">
                    <a:lumMod val="75000"/>
                  </a:schemeClr>
                </a:solidFill>
                <a:effectLst/>
              </a:rPr>
              <a:t>Hospitality</a:t>
            </a:r>
            <a:r>
              <a:rPr lang="en-US" sz="4400" dirty="0" smtClean="0">
                <a:solidFill>
                  <a:schemeClr val="accent3">
                    <a:lumMod val="75000"/>
                  </a:schemeClr>
                </a:solidFill>
                <a:effectLst/>
              </a:rPr>
              <a:t> Toolkit: Shaping the Future of Parish Life </a:t>
            </a:r>
            <a:endParaRPr lang="en-US" sz="4400" dirty="0">
              <a:solidFill>
                <a:schemeClr val="accent3">
                  <a:lumMod val="75000"/>
                </a:schemeClr>
              </a:solidFill>
              <a:effectLst/>
            </a:endParaRPr>
          </a:p>
        </p:txBody>
      </p:sp>
      <p:sp>
        <p:nvSpPr>
          <p:cNvPr id="3" name="Content Placeholder 2"/>
          <p:cNvSpPr>
            <a:spLocks noGrp="1"/>
          </p:cNvSpPr>
          <p:nvPr>
            <p:ph idx="1"/>
          </p:nvPr>
        </p:nvSpPr>
        <p:spPr>
          <a:xfrm>
            <a:off x="1435608" y="2209800"/>
            <a:ext cx="7498080" cy="4038600"/>
          </a:xfrm>
        </p:spPr>
        <p:txBody>
          <a:bodyPr/>
          <a:lstStyle/>
          <a:p>
            <a:r>
              <a:rPr lang="en-US" dirty="0" smtClean="0"/>
              <a:t>History</a:t>
            </a:r>
          </a:p>
          <a:p>
            <a:r>
              <a:rPr lang="en-US" dirty="0" smtClean="0">
                <a:hlinkClick r:id="rId3"/>
              </a:rPr>
              <a:t>Content</a:t>
            </a:r>
            <a:endParaRPr lang="en-US" dirty="0"/>
          </a:p>
        </p:txBody>
      </p:sp>
      <p:pic>
        <p:nvPicPr>
          <p:cNvPr id="5" name="Picture 2" descr="Image result for potter's wheel"/>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43400" y="2486167"/>
            <a:ext cx="3750469"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706562"/>
          </a:xfrm>
        </p:spPr>
        <p:txBody>
          <a:bodyPr>
            <a:normAutofit/>
          </a:bodyPr>
          <a:lstStyle/>
          <a:p>
            <a:pPr algn="r"/>
            <a:r>
              <a:rPr lang="en-US" sz="3600" b="0" dirty="0" smtClean="0">
                <a:solidFill>
                  <a:schemeClr val="accent1">
                    <a:lumMod val="75000"/>
                  </a:schemeClr>
                </a:solidFill>
                <a:effectLst/>
              </a:rPr>
              <a:t>Belonging: </a:t>
            </a:r>
            <a:br>
              <a:rPr lang="en-US" sz="3600" b="0" dirty="0" smtClean="0">
                <a:solidFill>
                  <a:schemeClr val="accent1">
                    <a:lumMod val="75000"/>
                  </a:schemeClr>
                </a:solidFill>
                <a:effectLst/>
              </a:rPr>
            </a:br>
            <a:r>
              <a:rPr lang="en-US" sz="3600" b="0" dirty="0" smtClean="0">
                <a:solidFill>
                  <a:schemeClr val="accent1">
                    <a:lumMod val="75000"/>
                  </a:schemeClr>
                </a:solidFill>
                <a:effectLst/>
              </a:rPr>
              <a:t>Our Hunger for Home</a:t>
            </a:r>
            <a:endParaRPr lang="en-US" sz="3600" b="0" dirty="0">
              <a:solidFill>
                <a:schemeClr val="accent1">
                  <a:lumMod val="75000"/>
                </a:schemeClr>
              </a:solidFill>
              <a:effectLst/>
            </a:endParaRPr>
          </a:p>
        </p:txBody>
      </p:sp>
      <p:sp>
        <p:nvSpPr>
          <p:cNvPr id="6" name="Text Placeholder 5"/>
          <p:cNvSpPr>
            <a:spLocks noGrp="1"/>
          </p:cNvSpPr>
          <p:nvPr>
            <p:ph idx="1"/>
          </p:nvPr>
        </p:nvSpPr>
        <p:spPr>
          <a:xfrm>
            <a:off x="1981200" y="2362200"/>
            <a:ext cx="6705600" cy="3962400"/>
          </a:xfrm>
        </p:spPr>
        <p:txBody>
          <a:bodyPr>
            <a:normAutofit fontScale="92500" lnSpcReduction="10000"/>
          </a:bodyPr>
          <a:lstStyle/>
          <a:p>
            <a:pPr marL="0" algn="ctr">
              <a:lnSpc>
                <a:spcPct val="110000"/>
              </a:lnSpc>
              <a:buNone/>
            </a:pPr>
            <a:r>
              <a:rPr lang="en-US" sz="3200" dirty="0" smtClean="0"/>
              <a:t>Sometimes you </a:t>
            </a:r>
            <a:r>
              <a:rPr lang="en-US" sz="3200" dirty="0" err="1" smtClean="0"/>
              <a:t>wanna</a:t>
            </a:r>
            <a:r>
              <a:rPr lang="en-US" sz="3200" dirty="0" smtClean="0"/>
              <a:t> go </a:t>
            </a:r>
          </a:p>
          <a:p>
            <a:pPr marL="0" algn="ctr">
              <a:lnSpc>
                <a:spcPct val="110000"/>
              </a:lnSpc>
              <a:buNone/>
            </a:pPr>
            <a:r>
              <a:rPr lang="en-US" sz="3200" dirty="0" smtClean="0"/>
              <a:t>where everybody knows your name</a:t>
            </a:r>
          </a:p>
          <a:p>
            <a:pPr marL="0" algn="ctr">
              <a:lnSpc>
                <a:spcPct val="110000"/>
              </a:lnSpc>
              <a:buNone/>
            </a:pPr>
            <a:r>
              <a:rPr lang="en-US" sz="3200" dirty="0" smtClean="0"/>
              <a:t>and they’re always glad you came.</a:t>
            </a:r>
          </a:p>
          <a:p>
            <a:pPr marL="0" algn="ctr">
              <a:lnSpc>
                <a:spcPct val="110000"/>
              </a:lnSpc>
              <a:buNone/>
            </a:pPr>
            <a:r>
              <a:rPr lang="en-US" sz="3200" dirty="0" smtClean="0"/>
              <a:t>You </a:t>
            </a:r>
            <a:r>
              <a:rPr lang="en-US" sz="3200" dirty="0" err="1" smtClean="0"/>
              <a:t>wanna</a:t>
            </a:r>
            <a:r>
              <a:rPr lang="en-US" sz="3200" dirty="0" smtClean="0"/>
              <a:t> be where you can see</a:t>
            </a:r>
          </a:p>
          <a:p>
            <a:pPr marL="0" algn="ctr">
              <a:lnSpc>
                <a:spcPct val="110000"/>
              </a:lnSpc>
              <a:buNone/>
            </a:pPr>
            <a:r>
              <a:rPr lang="en-US" sz="3200" dirty="0" smtClean="0"/>
              <a:t>the troubles are all the same.</a:t>
            </a:r>
          </a:p>
          <a:p>
            <a:pPr marL="0" algn="ctr">
              <a:lnSpc>
                <a:spcPct val="110000"/>
              </a:lnSpc>
              <a:buNone/>
            </a:pPr>
            <a:r>
              <a:rPr lang="en-US" sz="3200" dirty="0" smtClean="0"/>
              <a:t>You </a:t>
            </a:r>
            <a:r>
              <a:rPr lang="en-US" sz="3200" dirty="0" err="1" smtClean="0"/>
              <a:t>wanna</a:t>
            </a:r>
            <a:r>
              <a:rPr lang="en-US" sz="3200" dirty="0" smtClean="0"/>
              <a:t> be where </a:t>
            </a:r>
          </a:p>
          <a:p>
            <a:pPr marL="0" algn="ctr">
              <a:lnSpc>
                <a:spcPct val="110000"/>
              </a:lnSpc>
              <a:buNone/>
            </a:pPr>
            <a:r>
              <a:rPr lang="en-US" sz="3200" dirty="0" smtClean="0"/>
              <a:t>everybody knows your name.</a:t>
            </a:r>
          </a:p>
          <a:p>
            <a:endParaRPr lang="en-US" dirty="0"/>
          </a:p>
        </p:txBody>
      </p:sp>
      <p:pic>
        <p:nvPicPr>
          <p:cNvPr id="12" name="Picture 4" descr="C:\Users\brudolph\AppData\Local\Microsoft\Windows\Temporary Internet Files\Content.IE5\MOJ3CXK9\MP900424428[1].jpg"/>
          <p:cNvPicPr>
            <a:picLocks noChangeAspect="1" noChangeArrowheads="1"/>
          </p:cNvPicPr>
          <p:nvPr/>
        </p:nvPicPr>
        <p:blipFill>
          <a:blip r:embed="rId5" cstate="print"/>
          <a:srcRect/>
          <a:stretch>
            <a:fillRect/>
          </a:stretch>
        </p:blipFill>
        <p:spPr bwMode="auto">
          <a:xfrm rot="19234333">
            <a:off x="527558" y="670269"/>
            <a:ext cx="2863431" cy="2100595"/>
          </a:xfrm>
          <a:prstGeom prst="rect">
            <a:avLst/>
          </a:prstGeom>
          <a:noFill/>
        </p:spPr>
      </p:pic>
      <p:pic>
        <p:nvPicPr>
          <p:cNvPr id="8" name="Cheers - Short.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6" cstate="print"/>
          <a:stretch>
            <a:fillRect/>
          </a:stretch>
        </p:blipFill>
        <p:spPr>
          <a:xfrm>
            <a:off x="685800" y="4419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style.rotation</p:attrName>
                                        </p:attrNameLst>
                                      </p:cBhvr>
                                      <p:tavLst>
                                        <p:tav tm="0">
                                          <p:val>
                                            <p:fltVal val="720"/>
                                          </p:val>
                                        </p:tav>
                                        <p:tav tm="100000">
                                          <p:val>
                                            <p:fltVal val="0"/>
                                          </p:val>
                                        </p:tav>
                                      </p:tavLst>
                                    </p:anim>
                                    <p:anim calcmode="lin" valueType="num">
                                      <p:cBhvr>
                                        <p:cTn id="9" dur="1000" fill="hold"/>
                                        <p:tgtEl>
                                          <p:spTgt spid="12"/>
                                        </p:tgtEl>
                                        <p:attrNameLst>
                                          <p:attrName>ppt_h</p:attrName>
                                        </p:attrNameLst>
                                      </p:cBhvr>
                                      <p:tavLst>
                                        <p:tav tm="0">
                                          <p:val>
                                            <p:fltVal val="0"/>
                                          </p:val>
                                        </p:tav>
                                        <p:tav tm="100000">
                                          <p:val>
                                            <p:strVal val="#ppt_h"/>
                                          </p:val>
                                        </p:tav>
                                      </p:tavLst>
                                    </p:anim>
                                    <p:anim calcmode="lin" valueType="num">
                                      <p:cBhvr>
                                        <p:cTn id="10" dur="1000" fill="hold"/>
                                        <p:tgtEl>
                                          <p:spTgt spid="12"/>
                                        </p:tgtEl>
                                        <p:attrNameLst>
                                          <p:attrName>ppt_w</p:attrName>
                                        </p:attrNameLst>
                                      </p:cBhvr>
                                      <p:tavLst>
                                        <p:tav tm="0">
                                          <p:val>
                                            <p:fltVal val="0"/>
                                          </p:val>
                                        </p:tav>
                                        <p:tav tm="100000">
                                          <p:val>
                                            <p:strVal val="#ppt_w"/>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xEl>
                                              <p:pRg st="3" end="3"/>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1000"/>
                                        <p:tgtEl>
                                          <p:spTgt spid="6">
                                            <p:txEl>
                                              <p:pRg st="4" end="4"/>
                                            </p:txEl>
                                          </p:spTgt>
                                        </p:tgtEl>
                                      </p:cBhvr>
                                    </p:animEffect>
                                    <p:anim calcmode="lin" valueType="num">
                                      <p:cBhvr>
                                        <p:cTn id="3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xEl>
                                              <p:pRg st="4" end="4"/>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fade">
                                      <p:cBhvr>
                                        <p:cTn id="43" dur="1000"/>
                                        <p:tgtEl>
                                          <p:spTgt spid="6">
                                            <p:txEl>
                                              <p:pRg st="5" end="5"/>
                                            </p:txEl>
                                          </p:spTgt>
                                        </p:tgtEl>
                                      </p:cBhvr>
                                    </p:animEffect>
                                    <p:anim calcmode="lin" valueType="num">
                                      <p:cBhvr>
                                        <p:cTn id="4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6">
                                            <p:txEl>
                                              <p:pRg st="5" end="5"/>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6">
                                            <p:txEl>
                                              <p:pRg st="5" end="5"/>
                                            </p:txEl>
                                          </p:spTgt>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6">
                                            <p:txEl>
                                              <p:pRg st="6" end="6"/>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6">
                                            <p:txEl>
                                              <p:pRg st="6" end="6"/>
                                            </p:txEl>
                                          </p:spTgt>
                                        </p:tgtEl>
                                        <p:attrNameLst>
                                          <p:attrName>ppt_y</p:attrName>
                                        </p:attrNameLst>
                                      </p:cBhvr>
                                      <p:tavLst>
                                        <p:tav tm="0">
                                          <p:val>
                                            <p:strVal val="#ppt_y-.03"/>
                                          </p:val>
                                        </p:tav>
                                        <p:tav tm="100000">
                                          <p:val>
                                            <p:strVal val="#ppt_y"/>
                                          </p:val>
                                        </p:tav>
                                      </p:tavLst>
                                    </p:anim>
                                  </p:childTnLst>
                                </p:cTn>
                              </p:par>
                            </p:childTnLst>
                          </p:cTn>
                        </p:par>
                        <p:par>
                          <p:cTn id="53" fill="hold">
                            <p:stCondLst>
                              <p:cond delay="1000"/>
                            </p:stCondLst>
                            <p:childTnLst>
                              <p:par>
                                <p:cTn id="54" presetID="1" presetClass="mediacall" presetSubtype="0" fill="hold" nodeType="afterEffect">
                                  <p:stCondLst>
                                    <p:cond delay="0"/>
                                  </p:stCondLst>
                                  <p:childTnLst>
                                    <p:cmd type="call" cmd="playFrom(0.0)">
                                      <p:cBhvr>
                                        <p:cTn id="55" dur="2686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6"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0" dirty="0" smtClean="0">
                <a:solidFill>
                  <a:schemeClr val="accent1">
                    <a:lumMod val="75000"/>
                  </a:schemeClr>
                </a:solidFill>
                <a:effectLst/>
              </a:rPr>
              <a:t>For the last few centuries…</a:t>
            </a:r>
            <a:endParaRPr lang="en-US" b="0" dirty="0">
              <a:solidFill>
                <a:schemeClr val="accent1">
                  <a:lumMod val="75000"/>
                </a:schemeClr>
              </a:solidFill>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8795882"/>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0" dirty="0" smtClean="0">
                <a:solidFill>
                  <a:schemeClr val="accent1">
                    <a:lumMod val="75000"/>
                  </a:schemeClr>
                </a:solidFill>
                <a:effectLst/>
              </a:rPr>
              <a:t>Jesus did it this way…</a:t>
            </a:r>
            <a:endParaRPr lang="en-US" b="0" dirty="0">
              <a:solidFill>
                <a:schemeClr val="accent1">
                  <a:lumMod val="75000"/>
                </a:schemeClr>
              </a:solidFill>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9590234"/>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6778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19200" y="381000"/>
          <a:ext cx="771525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rot="16200000">
            <a:off x="-2476500" y="3238500"/>
            <a:ext cx="5867400" cy="914400"/>
          </a:xfrm>
        </p:spPr>
        <p:txBody>
          <a:bodyPr>
            <a:normAutofit/>
          </a:bodyPr>
          <a:lstStyle/>
          <a:p>
            <a:r>
              <a:rPr lang="en-US" sz="4000" dirty="0" smtClean="0">
                <a:solidFill>
                  <a:schemeClr val="tx2">
                    <a:lumMod val="75000"/>
                  </a:schemeClr>
                </a:solidFill>
              </a:rPr>
              <a:t>Revelation = Relationship</a:t>
            </a:r>
            <a:endParaRPr lang="en-US" sz="4000" dirty="0">
              <a:solidFill>
                <a:schemeClr val="tx2">
                  <a:lumMod val="75000"/>
                </a:schemeClr>
              </a:solidFill>
            </a:endParaRPr>
          </a:p>
        </p:txBody>
      </p:sp>
      <p:sp>
        <p:nvSpPr>
          <p:cNvPr id="5" name="TextBox 4"/>
          <p:cNvSpPr txBox="1"/>
          <p:nvPr/>
        </p:nvSpPr>
        <p:spPr>
          <a:xfrm rot="16200000">
            <a:off x="-2465457" y="3227457"/>
            <a:ext cx="5943600" cy="707886"/>
          </a:xfrm>
          <a:prstGeom prst="rect">
            <a:avLst/>
          </a:prstGeom>
          <a:noFill/>
        </p:spPr>
        <p:txBody>
          <a:bodyPr wrap="square" rtlCol="0">
            <a:spAutoFit/>
          </a:bodyPr>
          <a:lstStyle/>
          <a:p>
            <a:r>
              <a:rPr lang="en-US" sz="4000" dirty="0" smtClean="0"/>
              <a:t>What Is Revelation?</a:t>
            </a:r>
            <a:endParaRPr lang="en-US" sz="4000" dirty="0"/>
          </a:p>
        </p:txBody>
      </p:sp>
      <p:pic>
        <p:nvPicPr>
          <p:cNvPr id="40962" name="Picture 2" descr="Image result for Body Of knowledge"/>
          <p:cNvPicPr>
            <a:picLocks noChangeAspect="1" noChangeArrowheads="1"/>
          </p:cNvPicPr>
          <p:nvPr/>
        </p:nvPicPr>
        <p:blipFill>
          <a:blip r:embed="rId8" cstate="print"/>
          <a:srcRect/>
          <a:stretch>
            <a:fillRect/>
          </a:stretch>
        </p:blipFill>
        <p:spPr bwMode="auto">
          <a:xfrm>
            <a:off x="1752600" y="228600"/>
            <a:ext cx="6477000" cy="6629400"/>
          </a:xfrm>
          <a:prstGeom prst="rect">
            <a:avLst/>
          </a:prstGeom>
          <a:noFill/>
        </p:spPr>
      </p:pic>
      <p:sp>
        <p:nvSpPr>
          <p:cNvPr id="6" name="TextBox 5"/>
          <p:cNvSpPr txBox="1"/>
          <p:nvPr/>
        </p:nvSpPr>
        <p:spPr>
          <a:xfrm rot="16200000">
            <a:off x="-2960757" y="2960757"/>
            <a:ext cx="7086600" cy="707886"/>
          </a:xfrm>
          <a:prstGeom prst="rect">
            <a:avLst/>
          </a:prstGeom>
          <a:noFill/>
        </p:spPr>
        <p:txBody>
          <a:bodyPr wrap="square" rtlCol="0">
            <a:spAutoFit/>
          </a:bodyPr>
          <a:lstStyle/>
          <a:p>
            <a:r>
              <a:rPr lang="en-US" sz="4000" dirty="0" smtClean="0"/>
              <a:t>Revelation = Body of Knowledge</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500"/>
                            </p:stCondLst>
                            <p:childTnLst>
                              <p:par>
                                <p:cTn id="22" presetID="25"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6"/>
                                        </p:tgtEl>
                                      </p:cBhvr>
                                    </p:animEffect>
                                  </p:childTnLst>
                                </p:cTn>
                              </p:par>
                              <p:par>
                                <p:cTn id="32" presetID="25" presetClass="entr" presetSubtype="0" fill="hold" nodeType="withEffect">
                                  <p:stCondLst>
                                    <p:cond delay="0"/>
                                  </p:stCondLst>
                                  <p:childTnLst>
                                    <p:set>
                                      <p:cBhvr>
                                        <p:cTn id="33" dur="1" fill="hold">
                                          <p:stCondLst>
                                            <p:cond delay="0"/>
                                          </p:stCondLst>
                                        </p:cTn>
                                        <p:tgtEl>
                                          <p:spTgt spid="40962"/>
                                        </p:tgtEl>
                                        <p:attrNameLst>
                                          <p:attrName>style.visibility</p:attrName>
                                        </p:attrNameLst>
                                      </p:cBhvr>
                                      <p:to>
                                        <p:strVal val="visible"/>
                                      </p:to>
                                    </p:set>
                                    <p:anim calcmode="lin" valueType="num">
                                      <p:cBhvr>
                                        <p:cTn id="34" dur="500" decel="50000" fill="hold">
                                          <p:stCondLst>
                                            <p:cond delay="0"/>
                                          </p:stCondLst>
                                        </p:cTn>
                                        <p:tgtEl>
                                          <p:spTgt spid="40962"/>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0962"/>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0962"/>
                                        </p:tgtEl>
                                        <p:attrNameLst>
                                          <p:attrName>ppt_w</p:attrName>
                                        </p:attrNameLst>
                                      </p:cBhvr>
                                      <p:tavLst>
                                        <p:tav tm="0">
                                          <p:val>
                                            <p:strVal val="#ppt_w*.05"/>
                                          </p:val>
                                        </p:tav>
                                        <p:tav tm="100000">
                                          <p:val>
                                            <p:strVal val="#ppt_w"/>
                                          </p:val>
                                        </p:tav>
                                      </p:tavLst>
                                    </p:anim>
                                    <p:anim calcmode="lin" valueType="num">
                                      <p:cBhvr>
                                        <p:cTn id="37" dur="1000" fill="hold"/>
                                        <p:tgtEl>
                                          <p:spTgt spid="40962"/>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0962"/>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0962"/>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0962"/>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096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9" fill="hold" grpId="1" nodeType="clickEffect">
                                  <p:stCondLst>
                                    <p:cond delay="0"/>
                                  </p:stCondLst>
                                  <p:childTnLst>
                                    <p:anim calcmode="lin" valueType="num">
                                      <p:cBhvr additive="base">
                                        <p:cTn id="45" dur="500"/>
                                        <p:tgtEl>
                                          <p:spTgt spid="6"/>
                                        </p:tgtEl>
                                        <p:attrNameLst>
                                          <p:attrName>ppt_x</p:attrName>
                                        </p:attrNameLst>
                                      </p:cBhvr>
                                      <p:tavLst>
                                        <p:tav tm="0">
                                          <p:val>
                                            <p:strVal val="ppt_x"/>
                                          </p:val>
                                        </p:tav>
                                        <p:tav tm="100000">
                                          <p:val>
                                            <p:strVal val="0-ppt_w/2"/>
                                          </p:val>
                                        </p:tav>
                                      </p:tavLst>
                                    </p:anim>
                                    <p:anim calcmode="lin" valueType="num">
                                      <p:cBhvr additive="base">
                                        <p:cTn id="46" dur="500"/>
                                        <p:tgtEl>
                                          <p:spTgt spid="6"/>
                                        </p:tgtEl>
                                        <p:attrNameLst>
                                          <p:attrName>ppt_y</p:attrName>
                                        </p:attrNameLst>
                                      </p:cBhvr>
                                      <p:tavLst>
                                        <p:tav tm="0">
                                          <p:val>
                                            <p:strVal val="ppt_y"/>
                                          </p:val>
                                        </p:tav>
                                        <p:tav tm="100000">
                                          <p:val>
                                            <p:strVal val="0-ppt_h/2"/>
                                          </p:val>
                                        </p:tav>
                                      </p:tavLst>
                                    </p:anim>
                                    <p:set>
                                      <p:cBhvr>
                                        <p:cTn id="47" dur="1" fill="hold">
                                          <p:stCondLst>
                                            <p:cond delay="499"/>
                                          </p:stCondLst>
                                        </p:cTn>
                                        <p:tgtEl>
                                          <p:spTgt spid="6"/>
                                        </p:tgtEl>
                                        <p:attrNameLst>
                                          <p:attrName>style.visibility</p:attrName>
                                        </p:attrNameLst>
                                      </p:cBhvr>
                                      <p:to>
                                        <p:strVal val="hidden"/>
                                      </p:to>
                                    </p:set>
                                  </p:childTnLst>
                                </p:cTn>
                              </p:par>
                              <p:par>
                                <p:cTn id="48" presetID="2" presetClass="exit" presetSubtype="2" fill="hold" nodeType="withEffect">
                                  <p:stCondLst>
                                    <p:cond delay="0"/>
                                  </p:stCondLst>
                                  <p:childTnLst>
                                    <p:anim calcmode="lin" valueType="num">
                                      <p:cBhvr additive="base">
                                        <p:cTn id="49" dur="500"/>
                                        <p:tgtEl>
                                          <p:spTgt spid="40962"/>
                                        </p:tgtEl>
                                        <p:attrNameLst>
                                          <p:attrName>ppt_x</p:attrName>
                                        </p:attrNameLst>
                                      </p:cBhvr>
                                      <p:tavLst>
                                        <p:tav tm="0">
                                          <p:val>
                                            <p:strVal val="ppt_x"/>
                                          </p:val>
                                        </p:tav>
                                        <p:tav tm="100000">
                                          <p:val>
                                            <p:strVal val="1+ppt_w/2"/>
                                          </p:val>
                                        </p:tav>
                                      </p:tavLst>
                                    </p:anim>
                                    <p:anim calcmode="lin" valueType="num">
                                      <p:cBhvr additive="base">
                                        <p:cTn id="50" dur="500"/>
                                        <p:tgtEl>
                                          <p:spTgt spid="40962"/>
                                        </p:tgtEl>
                                        <p:attrNameLst>
                                          <p:attrName>ppt_y</p:attrName>
                                        </p:attrNameLst>
                                      </p:cBhvr>
                                      <p:tavLst>
                                        <p:tav tm="0">
                                          <p:val>
                                            <p:strVal val="ppt_y"/>
                                          </p:val>
                                        </p:tav>
                                        <p:tav tm="100000">
                                          <p:val>
                                            <p:strVal val="ppt_y"/>
                                          </p:val>
                                        </p:tav>
                                      </p:tavLst>
                                    </p:anim>
                                    <p:set>
                                      <p:cBhvr>
                                        <p:cTn id="51" dur="1" fill="hold">
                                          <p:stCondLst>
                                            <p:cond delay="499"/>
                                          </p:stCondLst>
                                        </p:cTn>
                                        <p:tgtEl>
                                          <p:spTgt spid="40962"/>
                                        </p:tgtEl>
                                        <p:attrNameLst>
                                          <p:attrName>style.visibility</p:attrName>
                                        </p:attrNameLst>
                                      </p:cBhvr>
                                      <p:to>
                                        <p:strVal val="hidden"/>
                                      </p:to>
                                    </p:set>
                                  </p:childTnLst>
                                </p:cTn>
                              </p:par>
                            </p:childTnLst>
                          </p:cTn>
                        </p:par>
                        <p:par>
                          <p:cTn id="52" fill="hold">
                            <p:stCondLst>
                              <p:cond delay="500"/>
                            </p:stCondLst>
                            <p:childTnLst>
                              <p:par>
                                <p:cTn id="53" presetID="25" presetClass="entr" presetSubtype="0"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58" dur="1000" fill="hold"/>
                                        <p:tgtEl>
                                          <p:spTgt spid="2"/>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35"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anim calcmode="lin" valueType="num">
                                      <p:cBhvr>
                                        <p:cTn id="68" dur="1000" fill="hold"/>
                                        <p:tgtEl>
                                          <p:spTgt spid="4"/>
                                        </p:tgtEl>
                                        <p:attrNameLst>
                                          <p:attrName>style.rotation</p:attrName>
                                        </p:attrNameLst>
                                      </p:cBhvr>
                                      <p:tavLst>
                                        <p:tav tm="0">
                                          <p:val>
                                            <p:fltVal val="720"/>
                                          </p:val>
                                        </p:tav>
                                        <p:tav tm="100000">
                                          <p:val>
                                            <p:fltVal val="0"/>
                                          </p:val>
                                        </p:tav>
                                      </p:tavLst>
                                    </p:anim>
                                    <p:anim calcmode="lin" valueType="num">
                                      <p:cBhvr>
                                        <p:cTn id="69" dur="1000" fill="hold"/>
                                        <p:tgtEl>
                                          <p:spTgt spid="4"/>
                                        </p:tgtEl>
                                        <p:attrNameLst>
                                          <p:attrName>ppt_h</p:attrName>
                                        </p:attrNameLst>
                                      </p:cBhvr>
                                      <p:tavLst>
                                        <p:tav tm="0">
                                          <p:val>
                                            <p:fltVal val="0"/>
                                          </p:val>
                                        </p:tav>
                                        <p:tav tm="100000">
                                          <p:val>
                                            <p:strVal val="#ppt_h"/>
                                          </p:val>
                                        </p:tav>
                                      </p:tavLst>
                                    </p:anim>
                                    <p:anim calcmode="lin" valueType="num">
                                      <p:cBhvr>
                                        <p:cTn id="70"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P spid="5" grpId="0"/>
      <p:bldP spid="5" grpId="1"/>
      <p:bldP spid="6" grpId="0"/>
      <p:bldP spid="6"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387</TotalTime>
  <Words>2630</Words>
  <Application>Microsoft Office PowerPoint</Application>
  <PresentationFormat>On-screen Show (4:3)</PresentationFormat>
  <Paragraphs>369</Paragraphs>
  <Slides>36</Slides>
  <Notes>36</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Aharoni</vt:lpstr>
      <vt:lpstr>Arial</vt:lpstr>
      <vt:lpstr>Calibri</vt:lpstr>
      <vt:lpstr>Courier New</vt:lpstr>
      <vt:lpstr>Gill Sans MT</vt:lpstr>
      <vt:lpstr>Verdana</vt:lpstr>
      <vt:lpstr>Wingdings</vt:lpstr>
      <vt:lpstr>Wingdings 2</vt:lpstr>
      <vt:lpstr>Solstice</vt:lpstr>
      <vt:lpstr>Creating a Culture of  Welcome and Hospitality</vt:lpstr>
      <vt:lpstr>Goals for tonight:</vt:lpstr>
      <vt:lpstr>Opening Prayer</vt:lpstr>
      <vt:lpstr>PowerPoint Presentation</vt:lpstr>
      <vt:lpstr>Hospitality Toolkit: Shaping the Future of Parish Life </vt:lpstr>
      <vt:lpstr>Belonging:  Our Hunger for Home</vt:lpstr>
      <vt:lpstr>For the last few centuries…</vt:lpstr>
      <vt:lpstr>Jesus did it this way…</vt:lpstr>
      <vt:lpstr>Revelation = Relationship</vt:lpstr>
      <vt:lpstr>Welcome in the Bible</vt:lpstr>
      <vt:lpstr>Divine Expectations</vt:lpstr>
      <vt:lpstr>Foundations: A. Seeing Christ in Others</vt:lpstr>
      <vt:lpstr>Foundations: A. Seeing Christ in Others</vt:lpstr>
      <vt:lpstr>Foundations: B. Being Christ for Others</vt:lpstr>
      <vt:lpstr>Foundations: B. Being Christ for Others</vt:lpstr>
      <vt:lpstr>Hospitality Evangelizes</vt:lpstr>
      <vt:lpstr>Ingredients of Hospitality</vt:lpstr>
      <vt:lpstr>Lifestyle</vt:lpstr>
      <vt:lpstr>“How Welcoming Am I?”</vt:lpstr>
      <vt:lpstr>PowerPoint Presentation</vt:lpstr>
      <vt:lpstr>The Parish’s Role</vt:lpstr>
      <vt:lpstr>Discussion Prompts</vt:lpstr>
      <vt:lpstr>The Welcoming Backdrop</vt:lpstr>
      <vt:lpstr>Inclusion &amp; Accessibility</vt:lpstr>
      <vt:lpstr>Is Our Parish Welcoming? </vt:lpstr>
      <vt:lpstr>How do we improve?</vt:lpstr>
      <vt:lpstr>Particular Ministries of Hospitality</vt:lpstr>
      <vt:lpstr>1. Greeters   &amp;     2. Ushers</vt:lpstr>
      <vt:lpstr>Other Ministries of Hospitality</vt:lpstr>
      <vt:lpstr>PowerPoint Presentation</vt:lpstr>
      <vt:lpstr>7. Ministries Brochure/Fair</vt:lpstr>
      <vt:lpstr>8. New parishioners</vt:lpstr>
      <vt:lpstr>PowerPoint Presentation</vt:lpstr>
      <vt:lpstr>Ministries of  Welcome</vt:lpstr>
      <vt:lpstr>Writing Action Steps</vt:lpstr>
      <vt:lpstr>PowerPoint Presentation</vt:lpstr>
    </vt:vector>
  </TitlesOfParts>
  <Company>Diocese of Scranton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Bernadette Rudolph</dc:creator>
  <cp:lastModifiedBy>Rudolph, Bernadette</cp:lastModifiedBy>
  <cp:revision>54</cp:revision>
  <cp:lastPrinted>2017-11-13T17:36:37Z</cp:lastPrinted>
  <dcterms:created xsi:type="dcterms:W3CDTF">2017-06-21T18:32:23Z</dcterms:created>
  <dcterms:modified xsi:type="dcterms:W3CDTF">2017-11-13T17:42:08Z</dcterms:modified>
</cp:coreProperties>
</file>